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4" r:id="rId3"/>
    <p:sldId id="264" r:id="rId4"/>
    <p:sldId id="262" r:id="rId5"/>
    <p:sldId id="263" r:id="rId6"/>
    <p:sldId id="275" r:id="rId7"/>
    <p:sldId id="273" r:id="rId8"/>
    <p:sldId id="265" r:id="rId9"/>
    <p:sldId id="276" r:id="rId10"/>
    <p:sldId id="257" r:id="rId11"/>
    <p:sldId id="271" r:id="rId12"/>
    <p:sldId id="277"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23" autoAdjust="0"/>
    <p:restoredTop sz="94427" autoAdjust="0"/>
  </p:normalViewPr>
  <p:slideViewPr>
    <p:cSldViewPr snapToGrid="0">
      <p:cViewPr varScale="1">
        <p:scale>
          <a:sx n="81" d="100"/>
          <a:sy n="81" d="100"/>
        </p:scale>
        <p:origin x="13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hyperlink" Target="mailto:missys@osaa.org"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missys@osaa.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3F0F4-341A-46CB-9511-2D663AA3B79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62ADED3-14E4-41D6-B72D-328A4AEB31A1}">
      <dgm:prSet/>
      <dgm:spPr/>
      <dgm:t>
        <a:bodyPr/>
        <a:lstStyle/>
        <a:p>
          <a:pPr>
            <a:buSzPts val="1000"/>
            <a:buFont typeface="Calibri" panose="020F0502020204030204" pitchFamily="34" charset="0"/>
            <a:buAutoNum type="arabicParenR"/>
          </a:pPr>
          <a:r>
            <a:rPr lang="en-US" dirty="0"/>
            <a:t>Proofread the form before sending.  Ensure that all names are spelled correctly and all fields are completed for each participant entry.</a:t>
          </a:r>
        </a:p>
      </dgm:t>
    </dgm:pt>
    <dgm:pt modelId="{9B34C026-E495-44BD-8FF1-8C393FE35EF0}" type="parTrans" cxnId="{22A3C765-EF5B-4183-8BCD-F9545EAEC077}">
      <dgm:prSet/>
      <dgm:spPr/>
      <dgm:t>
        <a:bodyPr/>
        <a:lstStyle/>
        <a:p>
          <a:endParaRPr lang="en-US"/>
        </a:p>
      </dgm:t>
    </dgm:pt>
    <dgm:pt modelId="{A8686B16-7531-40BA-8C74-AC2725229453}" type="sibTrans" cxnId="{22A3C765-EF5B-4183-8BCD-F9545EAEC077}">
      <dgm:prSet/>
      <dgm:spPr/>
      <dgm:t>
        <a:bodyPr/>
        <a:lstStyle/>
        <a:p>
          <a:endParaRPr lang="en-US"/>
        </a:p>
      </dgm:t>
    </dgm:pt>
    <dgm:pt modelId="{BE16A6BB-42E6-4FC4-A587-AF7727E0BFEB}">
      <dgm:prSet/>
      <dgm:spPr/>
      <dgm:t>
        <a:bodyPr/>
        <a:lstStyle/>
        <a:p>
          <a:pPr>
            <a:buSzPts val="1000"/>
            <a:buFont typeface="Calibri" panose="020F0502020204030204" pitchFamily="34" charset="0"/>
            <a:buAutoNum type="arabicParenR"/>
          </a:pPr>
          <a:r>
            <a:rPr lang="en-US" dirty="0"/>
            <a:t>Enter the number of participants, the names of the schools participating and each school’s head coach and assistant coach.  Enter this information in the space provided in the lower left-hand side of the entry form.</a:t>
          </a:r>
        </a:p>
      </dgm:t>
    </dgm:pt>
    <dgm:pt modelId="{58935A08-1117-4D61-B09F-A6A1E8E536F8}" type="parTrans" cxnId="{D9931E30-3419-4BEA-AC48-237C014F2ED1}">
      <dgm:prSet/>
      <dgm:spPr/>
      <dgm:t>
        <a:bodyPr/>
        <a:lstStyle/>
        <a:p>
          <a:endParaRPr lang="en-US"/>
        </a:p>
      </dgm:t>
    </dgm:pt>
    <dgm:pt modelId="{34C5A51B-465E-4B6F-A15D-A25DCAFD21DB}" type="sibTrans" cxnId="{D9931E30-3419-4BEA-AC48-237C014F2ED1}">
      <dgm:prSet/>
      <dgm:spPr/>
      <dgm:t>
        <a:bodyPr/>
        <a:lstStyle/>
        <a:p>
          <a:endParaRPr lang="en-US"/>
        </a:p>
      </dgm:t>
    </dgm:pt>
    <dgm:pt modelId="{F6527865-05DA-4000-A6D3-6E961B04C154}">
      <dgm:prSet/>
      <dgm:spPr/>
      <dgm:t>
        <a:bodyPr/>
        <a:lstStyle/>
        <a:p>
          <a:pPr>
            <a:buSzPts val="1000"/>
            <a:buFont typeface="Calibri" panose="020F0502020204030204" pitchFamily="34" charset="0"/>
            <a:buAutoNum type="arabicParenR"/>
          </a:pPr>
          <a:r>
            <a:rPr lang="en-US" dirty="0"/>
            <a:t>Send as an email to </a:t>
          </a:r>
          <a:r>
            <a:rPr lang="en-US" dirty="0">
              <a:hlinkClick xmlns:r="http://schemas.openxmlformats.org/officeDocument/2006/relationships" r:id="rId1"/>
            </a:rPr>
            <a:t>missys@osaa.org</a:t>
          </a:r>
          <a:r>
            <a:rPr lang="en-US" dirty="0"/>
            <a:t> no later than </a:t>
          </a:r>
          <a:r>
            <a:rPr lang="en-US" b="1" dirty="0"/>
            <a:t>8</a:t>
          </a:r>
          <a:r>
            <a:rPr lang="en-US" b="1" u="sng" dirty="0"/>
            <a:t>pm, Saturday, February 10th</a:t>
          </a:r>
          <a:r>
            <a:rPr lang="en-US" dirty="0"/>
            <a:t>.  Include Girls Relay Entry Form, Boys Relay Entry Form and Hy-Tek Meet Manager backup.</a:t>
          </a:r>
        </a:p>
      </dgm:t>
    </dgm:pt>
    <dgm:pt modelId="{123FEBC5-7E3E-4A94-801D-BF3F52623732}" type="parTrans" cxnId="{C7B364B3-801F-498C-9AF1-E626FD3211B2}">
      <dgm:prSet/>
      <dgm:spPr/>
      <dgm:t>
        <a:bodyPr/>
        <a:lstStyle/>
        <a:p>
          <a:endParaRPr lang="en-US"/>
        </a:p>
      </dgm:t>
    </dgm:pt>
    <dgm:pt modelId="{4F3EE286-963F-407E-822B-CB945DCE3B9F}" type="sibTrans" cxnId="{C7B364B3-801F-498C-9AF1-E626FD3211B2}">
      <dgm:prSet/>
      <dgm:spPr/>
      <dgm:t>
        <a:bodyPr/>
        <a:lstStyle/>
        <a:p>
          <a:endParaRPr lang="en-US"/>
        </a:p>
      </dgm:t>
    </dgm:pt>
    <dgm:pt modelId="{53314430-5487-46AF-A516-FE76FEC08278}" type="pres">
      <dgm:prSet presAssocID="{EEF3F0F4-341A-46CB-9511-2D663AA3B792}" presName="hierChild1" presStyleCnt="0">
        <dgm:presLayoutVars>
          <dgm:chPref val="1"/>
          <dgm:dir/>
          <dgm:animOne val="branch"/>
          <dgm:animLvl val="lvl"/>
          <dgm:resizeHandles/>
        </dgm:presLayoutVars>
      </dgm:prSet>
      <dgm:spPr/>
    </dgm:pt>
    <dgm:pt modelId="{A79F6EE0-9975-4176-A7E5-11C95532DBB1}" type="pres">
      <dgm:prSet presAssocID="{662ADED3-14E4-41D6-B72D-328A4AEB31A1}" presName="hierRoot1" presStyleCnt="0"/>
      <dgm:spPr/>
    </dgm:pt>
    <dgm:pt modelId="{FD346B76-07A3-4E37-8016-A8DBDB171E85}" type="pres">
      <dgm:prSet presAssocID="{662ADED3-14E4-41D6-B72D-328A4AEB31A1}" presName="composite" presStyleCnt="0"/>
      <dgm:spPr/>
    </dgm:pt>
    <dgm:pt modelId="{ED74E029-1A58-411E-B14E-4456B6740555}" type="pres">
      <dgm:prSet presAssocID="{662ADED3-14E4-41D6-B72D-328A4AEB31A1}" presName="background" presStyleLbl="node0" presStyleIdx="0" presStyleCnt="3"/>
      <dgm:spPr/>
    </dgm:pt>
    <dgm:pt modelId="{387DED8D-5628-4581-AA50-42079F26DE3A}" type="pres">
      <dgm:prSet presAssocID="{662ADED3-14E4-41D6-B72D-328A4AEB31A1}" presName="text" presStyleLbl="fgAcc0" presStyleIdx="0" presStyleCnt="3">
        <dgm:presLayoutVars>
          <dgm:chPref val="3"/>
        </dgm:presLayoutVars>
      </dgm:prSet>
      <dgm:spPr/>
    </dgm:pt>
    <dgm:pt modelId="{FD747EFD-03F6-42A4-B1B5-9F4B51CC9512}" type="pres">
      <dgm:prSet presAssocID="{662ADED3-14E4-41D6-B72D-328A4AEB31A1}" presName="hierChild2" presStyleCnt="0"/>
      <dgm:spPr/>
    </dgm:pt>
    <dgm:pt modelId="{8D673AE5-D1D7-4F34-86DC-6A2E1A0BDE63}" type="pres">
      <dgm:prSet presAssocID="{BE16A6BB-42E6-4FC4-A587-AF7727E0BFEB}" presName="hierRoot1" presStyleCnt="0"/>
      <dgm:spPr/>
    </dgm:pt>
    <dgm:pt modelId="{C520B214-62B4-4C49-B3F1-812BD4256586}" type="pres">
      <dgm:prSet presAssocID="{BE16A6BB-42E6-4FC4-A587-AF7727E0BFEB}" presName="composite" presStyleCnt="0"/>
      <dgm:spPr/>
    </dgm:pt>
    <dgm:pt modelId="{0DA8A480-3BE0-432E-B234-DA278815F215}" type="pres">
      <dgm:prSet presAssocID="{BE16A6BB-42E6-4FC4-A587-AF7727E0BFEB}" presName="background" presStyleLbl="node0" presStyleIdx="1" presStyleCnt="3"/>
      <dgm:spPr/>
    </dgm:pt>
    <dgm:pt modelId="{6A99E9E5-FB05-403A-BCE2-64FC38981DD7}" type="pres">
      <dgm:prSet presAssocID="{BE16A6BB-42E6-4FC4-A587-AF7727E0BFEB}" presName="text" presStyleLbl="fgAcc0" presStyleIdx="1" presStyleCnt="3">
        <dgm:presLayoutVars>
          <dgm:chPref val="3"/>
        </dgm:presLayoutVars>
      </dgm:prSet>
      <dgm:spPr/>
    </dgm:pt>
    <dgm:pt modelId="{8302418F-4CCE-4D48-92F9-FE4C34D650AA}" type="pres">
      <dgm:prSet presAssocID="{BE16A6BB-42E6-4FC4-A587-AF7727E0BFEB}" presName="hierChild2" presStyleCnt="0"/>
      <dgm:spPr/>
    </dgm:pt>
    <dgm:pt modelId="{36DE40A7-91B6-4BBE-AA77-1A98258C80F9}" type="pres">
      <dgm:prSet presAssocID="{F6527865-05DA-4000-A6D3-6E961B04C154}" presName="hierRoot1" presStyleCnt="0"/>
      <dgm:spPr/>
    </dgm:pt>
    <dgm:pt modelId="{73C562C7-6560-4384-99E5-0981DE4EC0D5}" type="pres">
      <dgm:prSet presAssocID="{F6527865-05DA-4000-A6D3-6E961B04C154}" presName="composite" presStyleCnt="0"/>
      <dgm:spPr/>
    </dgm:pt>
    <dgm:pt modelId="{5DA89EF1-D6D7-4959-BA36-1ADFB89BF279}" type="pres">
      <dgm:prSet presAssocID="{F6527865-05DA-4000-A6D3-6E961B04C154}" presName="background" presStyleLbl="node0" presStyleIdx="2" presStyleCnt="3"/>
      <dgm:spPr/>
    </dgm:pt>
    <dgm:pt modelId="{48AFA80F-D012-472A-AFD2-199BB32F68A6}" type="pres">
      <dgm:prSet presAssocID="{F6527865-05DA-4000-A6D3-6E961B04C154}" presName="text" presStyleLbl="fgAcc0" presStyleIdx="2" presStyleCnt="3">
        <dgm:presLayoutVars>
          <dgm:chPref val="3"/>
        </dgm:presLayoutVars>
      </dgm:prSet>
      <dgm:spPr/>
    </dgm:pt>
    <dgm:pt modelId="{F25A86FE-6ECA-4103-A6D0-BFB05ED28E01}" type="pres">
      <dgm:prSet presAssocID="{F6527865-05DA-4000-A6D3-6E961B04C154}" presName="hierChild2" presStyleCnt="0"/>
      <dgm:spPr/>
    </dgm:pt>
  </dgm:ptLst>
  <dgm:cxnLst>
    <dgm:cxn modelId="{ABFE8126-C536-455F-B28F-F19F00D3ADDE}" type="presOf" srcId="{BE16A6BB-42E6-4FC4-A587-AF7727E0BFEB}" destId="{6A99E9E5-FB05-403A-BCE2-64FC38981DD7}" srcOrd="0" destOrd="0" presId="urn:microsoft.com/office/officeart/2005/8/layout/hierarchy1"/>
    <dgm:cxn modelId="{D9931E30-3419-4BEA-AC48-237C014F2ED1}" srcId="{EEF3F0F4-341A-46CB-9511-2D663AA3B792}" destId="{BE16A6BB-42E6-4FC4-A587-AF7727E0BFEB}" srcOrd="1" destOrd="0" parTransId="{58935A08-1117-4D61-B09F-A6A1E8E536F8}" sibTransId="{34C5A51B-465E-4B6F-A15D-A25DCAFD21DB}"/>
    <dgm:cxn modelId="{22A3C765-EF5B-4183-8BCD-F9545EAEC077}" srcId="{EEF3F0F4-341A-46CB-9511-2D663AA3B792}" destId="{662ADED3-14E4-41D6-B72D-328A4AEB31A1}" srcOrd="0" destOrd="0" parTransId="{9B34C026-E495-44BD-8FF1-8C393FE35EF0}" sibTransId="{A8686B16-7531-40BA-8C74-AC2725229453}"/>
    <dgm:cxn modelId="{6ABDCF46-E032-4C25-9D5A-A69E3BEE2FE8}" type="presOf" srcId="{662ADED3-14E4-41D6-B72D-328A4AEB31A1}" destId="{387DED8D-5628-4581-AA50-42079F26DE3A}" srcOrd="0" destOrd="0" presId="urn:microsoft.com/office/officeart/2005/8/layout/hierarchy1"/>
    <dgm:cxn modelId="{4B44CE70-B25D-4779-B205-68510385E109}" type="presOf" srcId="{F6527865-05DA-4000-A6D3-6E961B04C154}" destId="{48AFA80F-D012-472A-AFD2-199BB32F68A6}" srcOrd="0" destOrd="0" presId="urn:microsoft.com/office/officeart/2005/8/layout/hierarchy1"/>
    <dgm:cxn modelId="{7D295EA0-219B-47B2-8A5F-B5F31DFDC336}" type="presOf" srcId="{EEF3F0F4-341A-46CB-9511-2D663AA3B792}" destId="{53314430-5487-46AF-A516-FE76FEC08278}" srcOrd="0" destOrd="0" presId="urn:microsoft.com/office/officeart/2005/8/layout/hierarchy1"/>
    <dgm:cxn modelId="{C7B364B3-801F-498C-9AF1-E626FD3211B2}" srcId="{EEF3F0F4-341A-46CB-9511-2D663AA3B792}" destId="{F6527865-05DA-4000-A6D3-6E961B04C154}" srcOrd="2" destOrd="0" parTransId="{123FEBC5-7E3E-4A94-801D-BF3F52623732}" sibTransId="{4F3EE286-963F-407E-822B-CB945DCE3B9F}"/>
    <dgm:cxn modelId="{F1A31C53-401D-41E2-BDAD-627DAC3E330D}" type="presParOf" srcId="{53314430-5487-46AF-A516-FE76FEC08278}" destId="{A79F6EE0-9975-4176-A7E5-11C95532DBB1}" srcOrd="0" destOrd="0" presId="urn:microsoft.com/office/officeart/2005/8/layout/hierarchy1"/>
    <dgm:cxn modelId="{5F90EB79-67AB-4F73-BDC3-9EDB1AE5AD65}" type="presParOf" srcId="{A79F6EE0-9975-4176-A7E5-11C95532DBB1}" destId="{FD346B76-07A3-4E37-8016-A8DBDB171E85}" srcOrd="0" destOrd="0" presId="urn:microsoft.com/office/officeart/2005/8/layout/hierarchy1"/>
    <dgm:cxn modelId="{8D3C57F5-68DB-4005-A37A-D0903E1986D9}" type="presParOf" srcId="{FD346B76-07A3-4E37-8016-A8DBDB171E85}" destId="{ED74E029-1A58-411E-B14E-4456B6740555}" srcOrd="0" destOrd="0" presId="urn:microsoft.com/office/officeart/2005/8/layout/hierarchy1"/>
    <dgm:cxn modelId="{47E6811C-60B5-4AC4-B39F-31FC57AD96FB}" type="presParOf" srcId="{FD346B76-07A3-4E37-8016-A8DBDB171E85}" destId="{387DED8D-5628-4581-AA50-42079F26DE3A}" srcOrd="1" destOrd="0" presId="urn:microsoft.com/office/officeart/2005/8/layout/hierarchy1"/>
    <dgm:cxn modelId="{43D84DD0-473C-4497-9F4E-C95C4A88170E}" type="presParOf" srcId="{A79F6EE0-9975-4176-A7E5-11C95532DBB1}" destId="{FD747EFD-03F6-42A4-B1B5-9F4B51CC9512}" srcOrd="1" destOrd="0" presId="urn:microsoft.com/office/officeart/2005/8/layout/hierarchy1"/>
    <dgm:cxn modelId="{9D086267-FA29-4FCB-8864-411AB691EE4F}" type="presParOf" srcId="{53314430-5487-46AF-A516-FE76FEC08278}" destId="{8D673AE5-D1D7-4F34-86DC-6A2E1A0BDE63}" srcOrd="1" destOrd="0" presId="urn:microsoft.com/office/officeart/2005/8/layout/hierarchy1"/>
    <dgm:cxn modelId="{92C54A2F-F8E3-4E01-9D62-6801F23D9189}" type="presParOf" srcId="{8D673AE5-D1D7-4F34-86DC-6A2E1A0BDE63}" destId="{C520B214-62B4-4C49-B3F1-812BD4256586}" srcOrd="0" destOrd="0" presId="urn:microsoft.com/office/officeart/2005/8/layout/hierarchy1"/>
    <dgm:cxn modelId="{69E35252-2042-4BAE-B361-3A765784986F}" type="presParOf" srcId="{C520B214-62B4-4C49-B3F1-812BD4256586}" destId="{0DA8A480-3BE0-432E-B234-DA278815F215}" srcOrd="0" destOrd="0" presId="urn:microsoft.com/office/officeart/2005/8/layout/hierarchy1"/>
    <dgm:cxn modelId="{E9B390BF-F79D-46DF-BB7D-605A7240E067}" type="presParOf" srcId="{C520B214-62B4-4C49-B3F1-812BD4256586}" destId="{6A99E9E5-FB05-403A-BCE2-64FC38981DD7}" srcOrd="1" destOrd="0" presId="urn:microsoft.com/office/officeart/2005/8/layout/hierarchy1"/>
    <dgm:cxn modelId="{642699BA-D9D8-45DA-BB5A-C95545A5F155}" type="presParOf" srcId="{8D673AE5-D1D7-4F34-86DC-6A2E1A0BDE63}" destId="{8302418F-4CCE-4D48-92F9-FE4C34D650AA}" srcOrd="1" destOrd="0" presId="urn:microsoft.com/office/officeart/2005/8/layout/hierarchy1"/>
    <dgm:cxn modelId="{3CA6A005-C582-4E77-AEC9-9395DC29A863}" type="presParOf" srcId="{53314430-5487-46AF-A516-FE76FEC08278}" destId="{36DE40A7-91B6-4BBE-AA77-1A98258C80F9}" srcOrd="2" destOrd="0" presId="urn:microsoft.com/office/officeart/2005/8/layout/hierarchy1"/>
    <dgm:cxn modelId="{1D569C18-EC89-4EFA-9DA4-3338C98A7763}" type="presParOf" srcId="{36DE40A7-91B6-4BBE-AA77-1A98258C80F9}" destId="{73C562C7-6560-4384-99E5-0981DE4EC0D5}" srcOrd="0" destOrd="0" presId="urn:microsoft.com/office/officeart/2005/8/layout/hierarchy1"/>
    <dgm:cxn modelId="{36B6A203-8777-4F14-8B6A-E86E8A991B9E}" type="presParOf" srcId="{73C562C7-6560-4384-99E5-0981DE4EC0D5}" destId="{5DA89EF1-D6D7-4959-BA36-1ADFB89BF279}" srcOrd="0" destOrd="0" presId="urn:microsoft.com/office/officeart/2005/8/layout/hierarchy1"/>
    <dgm:cxn modelId="{16FB3779-923B-4CAC-A1F2-B866232D3493}" type="presParOf" srcId="{73C562C7-6560-4384-99E5-0981DE4EC0D5}" destId="{48AFA80F-D012-472A-AFD2-199BB32F68A6}" srcOrd="1" destOrd="0" presId="urn:microsoft.com/office/officeart/2005/8/layout/hierarchy1"/>
    <dgm:cxn modelId="{2059C21D-F078-48AD-99F6-97CE6EAF2445}" type="presParOf" srcId="{36DE40A7-91B6-4BBE-AA77-1A98258C80F9}" destId="{F25A86FE-6ECA-4103-A6D0-BFB05ED28E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4E029-1A58-411E-B14E-4456B6740555}">
      <dsp:nvSpPr>
        <dsp:cNvPr id="0" name=""/>
        <dsp:cNvSpPr/>
      </dsp:nvSpPr>
      <dsp:spPr>
        <a:xfrm>
          <a:off x="0" y="9583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7DED8D-5628-4581-AA50-42079F26DE3A}">
      <dsp:nvSpPr>
        <dsp:cNvPr id="0" name=""/>
        <dsp:cNvSpPr/>
      </dsp:nvSpPr>
      <dsp:spPr>
        <a:xfrm>
          <a:off x="341494" y="12827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SzPts val="1000"/>
            <a:buFont typeface="Calibri" panose="020F0502020204030204" pitchFamily="34" charset="0"/>
            <a:buNone/>
          </a:pPr>
          <a:r>
            <a:rPr lang="en-US" sz="1600" kern="1200" dirty="0"/>
            <a:t>Proofread the form before sending.  Ensure that all names are spelled correctly and all fields are completed for each participant entry.</a:t>
          </a:r>
        </a:p>
      </dsp:txBody>
      <dsp:txXfrm>
        <a:off x="398656" y="1339953"/>
        <a:ext cx="2959127" cy="1837317"/>
      </dsp:txXfrm>
    </dsp:sp>
    <dsp:sp modelId="{0DA8A480-3BE0-432E-B234-DA278815F215}">
      <dsp:nvSpPr>
        <dsp:cNvPr id="0" name=""/>
        <dsp:cNvSpPr/>
      </dsp:nvSpPr>
      <dsp:spPr>
        <a:xfrm>
          <a:off x="3756441" y="9583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99E9E5-FB05-403A-BCE2-64FC38981DD7}">
      <dsp:nvSpPr>
        <dsp:cNvPr id="0" name=""/>
        <dsp:cNvSpPr/>
      </dsp:nvSpPr>
      <dsp:spPr>
        <a:xfrm>
          <a:off x="4097935" y="12827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SzPts val="1000"/>
            <a:buFont typeface="Calibri" panose="020F0502020204030204" pitchFamily="34" charset="0"/>
            <a:buNone/>
          </a:pPr>
          <a:r>
            <a:rPr lang="en-US" sz="1600" kern="1200" dirty="0"/>
            <a:t>Enter the number of participants, the names of the schools participating and each school’s head coach and assistant coach.  Enter this information in the space provided in the lower left-hand side of the entry form.</a:t>
          </a:r>
        </a:p>
      </dsp:txBody>
      <dsp:txXfrm>
        <a:off x="4155097" y="1339953"/>
        <a:ext cx="2959127" cy="1837317"/>
      </dsp:txXfrm>
    </dsp:sp>
    <dsp:sp modelId="{5DA89EF1-D6D7-4959-BA36-1ADFB89BF279}">
      <dsp:nvSpPr>
        <dsp:cNvPr id="0" name=""/>
        <dsp:cNvSpPr/>
      </dsp:nvSpPr>
      <dsp:spPr>
        <a:xfrm>
          <a:off x="7512882" y="9583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FA80F-D012-472A-AFD2-199BB32F68A6}">
      <dsp:nvSpPr>
        <dsp:cNvPr id="0" name=""/>
        <dsp:cNvSpPr/>
      </dsp:nvSpPr>
      <dsp:spPr>
        <a:xfrm>
          <a:off x="7854377" y="12827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SzPts val="1000"/>
            <a:buFont typeface="Calibri" panose="020F0502020204030204" pitchFamily="34" charset="0"/>
            <a:buNone/>
          </a:pPr>
          <a:r>
            <a:rPr lang="en-US" sz="1600" kern="1200" dirty="0"/>
            <a:t>Send as an email to </a:t>
          </a:r>
          <a:r>
            <a:rPr lang="en-US" sz="1600" kern="1200" dirty="0">
              <a:hlinkClick xmlns:r="http://schemas.openxmlformats.org/officeDocument/2006/relationships" r:id="rId1"/>
            </a:rPr>
            <a:t>missys@osaa.org</a:t>
          </a:r>
          <a:r>
            <a:rPr lang="en-US" sz="1600" kern="1200" dirty="0"/>
            <a:t> no later than </a:t>
          </a:r>
          <a:r>
            <a:rPr lang="en-US" sz="1600" b="1" kern="1200" dirty="0"/>
            <a:t>8</a:t>
          </a:r>
          <a:r>
            <a:rPr lang="en-US" sz="1600" b="1" u="sng" kern="1200" dirty="0"/>
            <a:t>pm, Saturday, February 10th</a:t>
          </a:r>
          <a:r>
            <a:rPr lang="en-US" sz="1600" kern="1200" dirty="0"/>
            <a:t>.  Include Girls Relay Entry Form, Boys Relay Entry Form and Hy-Tek Meet Manager backup.</a:t>
          </a:r>
        </a:p>
      </dsp:txBody>
      <dsp:txXfrm>
        <a:off x="7911539" y="1339953"/>
        <a:ext cx="2959127" cy="18373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5679D-98B9-4EC5-A7BE-CBFD6976B5EA}"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8CA1B-DF01-4E26-86FF-D2B98B29043C}" type="slidenum">
              <a:rPr lang="en-US" smtClean="0"/>
              <a:t>‹#›</a:t>
            </a:fld>
            <a:endParaRPr lang="en-US"/>
          </a:p>
        </p:txBody>
      </p:sp>
    </p:spTree>
    <p:extLst>
      <p:ext uri="{BB962C8B-B14F-4D97-AF65-F5344CB8AC3E}">
        <p14:creationId xmlns:p14="http://schemas.microsoft.com/office/powerpoint/2010/main" val="281325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8CA1B-DF01-4E26-86FF-D2B98B29043C}" type="slidenum">
              <a:rPr lang="en-US" smtClean="0"/>
              <a:t>1</a:t>
            </a:fld>
            <a:endParaRPr lang="en-US"/>
          </a:p>
        </p:txBody>
      </p:sp>
    </p:spTree>
    <p:extLst>
      <p:ext uri="{BB962C8B-B14F-4D97-AF65-F5344CB8AC3E}">
        <p14:creationId xmlns:p14="http://schemas.microsoft.com/office/powerpoint/2010/main" val="269911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168CA1B-DF01-4E26-86FF-D2B98B29043C}" type="slidenum">
              <a:rPr lang="en-US" smtClean="0"/>
              <a:t>2</a:t>
            </a:fld>
            <a:endParaRPr lang="en-US"/>
          </a:p>
        </p:txBody>
      </p:sp>
    </p:spTree>
    <p:extLst>
      <p:ext uri="{BB962C8B-B14F-4D97-AF65-F5344CB8AC3E}">
        <p14:creationId xmlns:p14="http://schemas.microsoft.com/office/powerpoint/2010/main" val="223474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8CA1B-DF01-4E26-86FF-D2B98B29043C}" type="slidenum">
              <a:rPr lang="en-US" smtClean="0"/>
              <a:t>6</a:t>
            </a:fld>
            <a:endParaRPr lang="en-US"/>
          </a:p>
        </p:txBody>
      </p:sp>
    </p:spTree>
    <p:extLst>
      <p:ext uri="{BB962C8B-B14F-4D97-AF65-F5344CB8AC3E}">
        <p14:creationId xmlns:p14="http://schemas.microsoft.com/office/powerpoint/2010/main" val="3141468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8CA1B-DF01-4E26-86FF-D2B98B29043C}" type="slidenum">
              <a:rPr lang="en-US" smtClean="0"/>
              <a:t>7</a:t>
            </a:fld>
            <a:endParaRPr lang="en-US"/>
          </a:p>
        </p:txBody>
      </p:sp>
    </p:spTree>
    <p:extLst>
      <p:ext uri="{BB962C8B-B14F-4D97-AF65-F5344CB8AC3E}">
        <p14:creationId xmlns:p14="http://schemas.microsoft.com/office/powerpoint/2010/main" val="1213977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Spectators- Specify the issues as well. </a:t>
            </a:r>
          </a:p>
          <a:p>
            <a:r>
              <a:rPr lang="en-US" dirty="0"/>
              <a:t>Most venues are not schools- the events are hosted in community/private facilities. Spectator laws in the state of Oregon may apply to the rented facility. </a:t>
            </a:r>
          </a:p>
        </p:txBody>
      </p:sp>
      <p:sp>
        <p:nvSpPr>
          <p:cNvPr id="4" name="Slide Number Placeholder 3"/>
          <p:cNvSpPr>
            <a:spLocks noGrp="1"/>
          </p:cNvSpPr>
          <p:nvPr>
            <p:ph type="sldNum" sz="quarter" idx="5"/>
          </p:nvPr>
        </p:nvSpPr>
        <p:spPr/>
        <p:txBody>
          <a:bodyPr/>
          <a:lstStyle/>
          <a:p>
            <a:fld id="{9168CA1B-DF01-4E26-86FF-D2B98B29043C}" type="slidenum">
              <a:rPr lang="en-US" smtClean="0"/>
              <a:t>11</a:t>
            </a:fld>
            <a:endParaRPr lang="en-US"/>
          </a:p>
        </p:txBody>
      </p:sp>
    </p:spTree>
    <p:extLst>
      <p:ext uri="{BB962C8B-B14F-4D97-AF65-F5344CB8AC3E}">
        <p14:creationId xmlns:p14="http://schemas.microsoft.com/office/powerpoint/2010/main" val="42077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A26FF-DCA1-49E6-BD4A-E289B0992B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515D88-FD39-487B-ADBC-88AAF0E52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65B8AC-720F-4AFF-A1B5-1FAB8F6BC917}"/>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5" name="Footer Placeholder 4">
            <a:extLst>
              <a:ext uri="{FF2B5EF4-FFF2-40B4-BE49-F238E27FC236}">
                <a16:creationId xmlns:a16="http://schemas.microsoft.com/office/drawing/2014/main" id="{167FC2E5-700E-4571-AF0D-59C0D2D86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1B874-0A4D-4850-9925-81B29C397C2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97333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7728-ED03-4A1A-B5FA-480DC8D04D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B61CC4-B8F7-4342-901B-5340467BB9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CC546-C198-40C9-8321-A815E84C6FBC}"/>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5" name="Footer Placeholder 4">
            <a:extLst>
              <a:ext uri="{FF2B5EF4-FFF2-40B4-BE49-F238E27FC236}">
                <a16:creationId xmlns:a16="http://schemas.microsoft.com/office/drawing/2014/main" id="{55836FCB-EB63-4E35-B363-502681897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BF654-56A2-4EBF-B797-F2A05936FBD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89726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AA61F-64FB-4E83-8B0C-773D91F3A7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96308-4A8C-4D7C-99CE-8166B9E570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61C56-B482-48AE-A460-0D774564A83D}"/>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5" name="Footer Placeholder 4">
            <a:extLst>
              <a:ext uri="{FF2B5EF4-FFF2-40B4-BE49-F238E27FC236}">
                <a16:creationId xmlns:a16="http://schemas.microsoft.com/office/drawing/2014/main" id="{EE19175A-963A-4A1D-9BB4-2B15990EE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2E8663-95C9-4F58-8FA7-E91F57BE6EEB}"/>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0670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EDD0-C9C2-4BB6-A359-91C1DA807F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EE165F-49F6-46DF-A506-2C1278B03F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8C368-3821-4C3D-BB98-A86394B2B469}"/>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5" name="Footer Placeholder 4">
            <a:extLst>
              <a:ext uri="{FF2B5EF4-FFF2-40B4-BE49-F238E27FC236}">
                <a16:creationId xmlns:a16="http://schemas.microsoft.com/office/drawing/2014/main" id="{5887198F-BC8C-4BBC-B9A0-D1D7462F9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5CD63-B820-4740-A2D5-7C7F235AF971}"/>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36386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5E425-1BDD-4D42-AB8A-F6DCBF7E5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CFA32-0A17-44BC-BE04-A2A23831F0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4C71CF-09AB-451D-9910-AAEEEC70F070}"/>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5" name="Footer Placeholder 4">
            <a:extLst>
              <a:ext uri="{FF2B5EF4-FFF2-40B4-BE49-F238E27FC236}">
                <a16:creationId xmlns:a16="http://schemas.microsoft.com/office/drawing/2014/main" id="{02D09786-6428-42E0-AED6-7F06E909A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2FCCC-AB10-4F30-88C2-B29EF7A6E8EE}"/>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58802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47B8-50E3-47BA-B701-E4B77C069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6078E5-7339-4DDE-B6C6-6936960927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612E8C-A0F3-4D83-8010-A809ED284C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E39CB-4941-4B4C-B634-BB630539B35C}"/>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6" name="Footer Placeholder 5">
            <a:extLst>
              <a:ext uri="{FF2B5EF4-FFF2-40B4-BE49-F238E27FC236}">
                <a16:creationId xmlns:a16="http://schemas.microsoft.com/office/drawing/2014/main" id="{241AC58C-078A-48E1-802D-AFC68FE7EA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9F2A1-AA7A-4B3D-9E88-96B98BB7B6FC}"/>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6138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BCC4-8D1C-4CF2-B7FA-29277FB8AB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5B2C86-6225-48B2-A5E6-9380FC9B4F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DA1AB13-3E21-435C-B63B-ACB5CB8205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036341-EC08-44DD-9CEF-7D72BB26B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26F1FF-4805-46C1-81D9-A35542C811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478D8-174F-4AE0-BA1F-B27D78FA37E3}"/>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8" name="Footer Placeholder 7">
            <a:extLst>
              <a:ext uri="{FF2B5EF4-FFF2-40B4-BE49-F238E27FC236}">
                <a16:creationId xmlns:a16="http://schemas.microsoft.com/office/drawing/2014/main" id="{65C2F60B-A402-4D69-B1DA-6D3E3AFA64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B9004-B47A-4DE2-AA2C-4F3BC36FEF1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73471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770B7-2145-4EB4-86E0-5710ECB6F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127DB-433F-4C64-ACC0-2D1D7AB2C0D0}"/>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4" name="Footer Placeholder 3">
            <a:extLst>
              <a:ext uri="{FF2B5EF4-FFF2-40B4-BE49-F238E27FC236}">
                <a16:creationId xmlns:a16="http://schemas.microsoft.com/office/drawing/2014/main" id="{2825DAA9-0ABB-42CF-8395-56B655AA81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CBB0C1-5FB3-430A-BF58-CFD1BE9970FC}"/>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87739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913A0-3BB3-44F0-BD51-19644ACF8787}"/>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3" name="Footer Placeholder 2">
            <a:extLst>
              <a:ext uri="{FF2B5EF4-FFF2-40B4-BE49-F238E27FC236}">
                <a16:creationId xmlns:a16="http://schemas.microsoft.com/office/drawing/2014/main" id="{15D6217B-EA77-4203-A050-5991662742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A72581-A37B-44A4-AEA4-55AC65D79933}"/>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15256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70B8-AAD2-4C30-8CFB-FCDC9A021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6F8F4D-3044-4F43-ADEE-6A186429D1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F1567-BE46-4C45-B041-210A3AC06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51725A-5402-4ED7-829E-A319C6660FA2}"/>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6" name="Footer Placeholder 5">
            <a:extLst>
              <a:ext uri="{FF2B5EF4-FFF2-40B4-BE49-F238E27FC236}">
                <a16:creationId xmlns:a16="http://schemas.microsoft.com/office/drawing/2014/main" id="{3C6812CF-BCAF-4D24-A17E-A063FB615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1D964-3083-4186-8A7E-DE9AD29B24E8}"/>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44152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3C40E-2D29-42D5-8619-10C5553DD3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4B6F68-5A3F-42DF-98E2-461AD3FAB2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CFA7C0-5852-44E2-9088-F8DCD6DAD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7648AC-B9D5-4D25-9495-39DCBE376790}"/>
              </a:ext>
            </a:extLst>
          </p:cNvPr>
          <p:cNvSpPr>
            <a:spLocks noGrp="1"/>
          </p:cNvSpPr>
          <p:nvPr>
            <p:ph type="dt" sz="half" idx="10"/>
          </p:nvPr>
        </p:nvSpPr>
        <p:spPr/>
        <p:txBody>
          <a:bodyPr/>
          <a:lstStyle/>
          <a:p>
            <a:fld id="{951F3A1E-7275-46E3-A5A4-53C810A4AC19}" type="datetimeFigureOut">
              <a:rPr lang="en-US" smtClean="0"/>
              <a:t>1/30/2024</a:t>
            </a:fld>
            <a:endParaRPr lang="en-US"/>
          </a:p>
        </p:txBody>
      </p:sp>
      <p:sp>
        <p:nvSpPr>
          <p:cNvPr id="6" name="Footer Placeholder 5">
            <a:extLst>
              <a:ext uri="{FF2B5EF4-FFF2-40B4-BE49-F238E27FC236}">
                <a16:creationId xmlns:a16="http://schemas.microsoft.com/office/drawing/2014/main" id="{23F05E21-CBF5-4304-871D-FDD63A33C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03EBA-A6B6-4CAD-8CD5-FD89F2AAE050}"/>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23025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A8A66-066E-44E3-81F4-419C08E96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F51FF1-5D98-414D-B318-60BC72087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4DF71-CE48-43EE-9187-37383B753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3A1E-7275-46E3-A5A4-53C810A4AC19}" type="datetimeFigureOut">
              <a:rPr lang="en-US" smtClean="0"/>
              <a:t>1/30/2024</a:t>
            </a:fld>
            <a:endParaRPr lang="en-US"/>
          </a:p>
        </p:txBody>
      </p:sp>
      <p:sp>
        <p:nvSpPr>
          <p:cNvPr id="5" name="Footer Placeholder 4">
            <a:extLst>
              <a:ext uri="{FF2B5EF4-FFF2-40B4-BE49-F238E27FC236}">
                <a16:creationId xmlns:a16="http://schemas.microsoft.com/office/drawing/2014/main" id="{4FCC7F35-5E50-491D-80BC-941DF85DE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EC9220-C30B-41CA-9B4A-0844DEE13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FF5FB-1B0F-4D94-903F-F07E16180623}" type="slidenum">
              <a:rPr lang="en-US" smtClean="0"/>
              <a:t>‹#›</a:t>
            </a:fld>
            <a:endParaRPr lang="en-US"/>
          </a:p>
        </p:txBody>
      </p:sp>
    </p:spTree>
    <p:extLst>
      <p:ext uri="{BB962C8B-B14F-4D97-AF65-F5344CB8AC3E}">
        <p14:creationId xmlns:p14="http://schemas.microsoft.com/office/powerpoint/2010/main" val="156776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atrick.allender@gmail.com" TargetMode="External"/><Relationship Id="rId2" Type="http://schemas.openxmlformats.org/officeDocument/2006/relationships/hyperlink" Target="mailto:missys@osaa.org" TargetMode="External"/><Relationship Id="rId1" Type="http://schemas.openxmlformats.org/officeDocument/2006/relationships/slideLayout" Target="../slideLayouts/slideLayout2.xml"/><Relationship Id="rId4" Type="http://schemas.openxmlformats.org/officeDocument/2006/relationships/hyperlink" Target="mailto:swimming.sri@osaa.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saa.org/swimm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8CBC76-AC24-43BC-B516-2F380BF9FF26}"/>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2024 Swim District Meet Director Webinar</a:t>
            </a:r>
          </a:p>
        </p:txBody>
      </p:sp>
      <p:sp>
        <p:nvSpPr>
          <p:cNvPr id="3" name="Subtitle 2">
            <a:extLst>
              <a:ext uri="{FF2B5EF4-FFF2-40B4-BE49-F238E27FC236}">
                <a16:creationId xmlns:a16="http://schemas.microsoft.com/office/drawing/2014/main" id="{0C7768FC-02F4-4F04-8C9B-7155FC402D86}"/>
              </a:ext>
            </a:extLst>
          </p:cNvPr>
          <p:cNvSpPr>
            <a:spLocks noGrp="1"/>
          </p:cNvSpPr>
          <p:nvPr>
            <p:ph type="subTitle" idx="1"/>
          </p:nvPr>
        </p:nvSpPr>
        <p:spPr>
          <a:xfrm>
            <a:off x="1350682" y="4870824"/>
            <a:ext cx="10005951" cy="1458258"/>
          </a:xfrm>
        </p:spPr>
        <p:txBody>
          <a:bodyPr anchor="ctr">
            <a:normAutofit/>
          </a:bodyPr>
          <a:lstStyle/>
          <a:p>
            <a:pPr algn="l"/>
            <a:r>
              <a:rPr lang="en-US" dirty="0"/>
              <a:t>Information for District Swim Meet Director </a:t>
            </a:r>
          </a:p>
        </p:txBody>
      </p:sp>
    </p:spTree>
    <p:extLst>
      <p:ext uri="{BB962C8B-B14F-4D97-AF65-F5344CB8AC3E}">
        <p14:creationId xmlns:p14="http://schemas.microsoft.com/office/powerpoint/2010/main" val="1562657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B53351-F7E1-4B2C-950A-E9144C7C54E3}"/>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For More Information</a:t>
            </a:r>
          </a:p>
        </p:txBody>
      </p:sp>
      <p:sp>
        <p:nvSpPr>
          <p:cNvPr id="3" name="Content Placeholder 2">
            <a:extLst>
              <a:ext uri="{FF2B5EF4-FFF2-40B4-BE49-F238E27FC236}">
                <a16:creationId xmlns:a16="http://schemas.microsoft.com/office/drawing/2014/main" id="{2FEE86D0-5FD7-4C36-8BC8-EDEDABF844D5}"/>
              </a:ext>
            </a:extLst>
          </p:cNvPr>
          <p:cNvSpPr>
            <a:spLocks noGrp="1"/>
          </p:cNvSpPr>
          <p:nvPr>
            <p:ph idx="1"/>
          </p:nvPr>
        </p:nvSpPr>
        <p:spPr>
          <a:xfrm>
            <a:off x="6503158" y="649480"/>
            <a:ext cx="4862447" cy="5546047"/>
          </a:xfrm>
        </p:spPr>
        <p:txBody>
          <a:bodyPr anchor="ctr">
            <a:normAutofit/>
          </a:bodyPr>
          <a:lstStyle/>
          <a:p>
            <a:r>
              <a:rPr lang="en-US" dirty="0"/>
              <a:t>District Meet Director Information available on the OSAA Website starting Wednesday, January 19th. </a:t>
            </a:r>
          </a:p>
          <a:p>
            <a:pPr marL="0" indent="0">
              <a:buNone/>
            </a:pPr>
            <a:endParaRPr lang="en-US" dirty="0"/>
          </a:p>
          <a:p>
            <a:r>
              <a:rPr lang="en-US" dirty="0"/>
              <a:t>Specific information for qualifying standards are available for each classification and for Para-Athletes in the Swimming Plan Book. </a:t>
            </a:r>
          </a:p>
          <a:p>
            <a:pPr marL="0" indent="0">
              <a:buNone/>
            </a:pPr>
            <a:endParaRPr lang="en-US" sz="2000" dirty="0"/>
          </a:p>
        </p:txBody>
      </p:sp>
    </p:spTree>
    <p:extLst>
      <p:ext uri="{BB962C8B-B14F-4D97-AF65-F5344CB8AC3E}">
        <p14:creationId xmlns:p14="http://schemas.microsoft.com/office/powerpoint/2010/main" val="761818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566789-EC94-2830-43EE-7E852163DF7D}"/>
              </a:ext>
            </a:extLst>
          </p:cNvPr>
          <p:cNvSpPr>
            <a:spLocks noGrp="1"/>
          </p:cNvSpPr>
          <p:nvPr>
            <p:ph type="title"/>
          </p:nvPr>
        </p:nvSpPr>
        <p:spPr>
          <a:xfrm>
            <a:off x="838200" y="365125"/>
            <a:ext cx="10515600" cy="1325563"/>
          </a:xfrm>
        </p:spPr>
        <p:txBody>
          <a:bodyPr>
            <a:normAutofit/>
          </a:bodyPr>
          <a:lstStyle/>
          <a:p>
            <a:r>
              <a:rPr lang="en-US" sz="5400" dirty="0"/>
              <a:t>POE: Sportsmanship</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98D0B0-198F-2F32-2816-416C9D54D8D8}"/>
              </a:ext>
            </a:extLst>
          </p:cNvPr>
          <p:cNvSpPr>
            <a:spLocks noGrp="1"/>
          </p:cNvSpPr>
          <p:nvPr>
            <p:ph idx="1"/>
          </p:nvPr>
        </p:nvSpPr>
        <p:spPr>
          <a:xfrm>
            <a:off x="838200" y="1929383"/>
            <a:ext cx="10515600" cy="4563491"/>
          </a:xfrm>
        </p:spPr>
        <p:txBody>
          <a:bodyPr>
            <a:normAutofit/>
          </a:bodyPr>
          <a:lstStyle/>
          <a:p>
            <a:pPr marL="0" marR="0" lvl="0" indent="0">
              <a:lnSpc>
                <a:spcPct val="120000"/>
              </a:lnSpc>
              <a:spcBef>
                <a:spcPts val="600"/>
              </a:spcBef>
              <a:spcAft>
                <a:spcPts val="0"/>
              </a:spcAft>
              <a:buSzPts val="1000"/>
              <a:buNone/>
              <a:tabLst>
                <a:tab pos="685800" algn="l"/>
              </a:tabLst>
            </a:pPr>
            <a:r>
              <a:rPr lang="en-US" sz="1600" b="1" dirty="0">
                <a:effectLst/>
                <a:ea typeface="Calibri" panose="020F0502020204030204" pitchFamily="34" charset="0"/>
                <a:cs typeface="Times New Roman" panose="02020603050405020304" pitchFamily="18" charset="0"/>
              </a:rPr>
              <a:t>Sportsmanship</a:t>
            </a:r>
            <a:r>
              <a:rPr lang="en-US" sz="1600" b="1" dirty="0">
                <a:solidFill>
                  <a:srgbClr val="000000"/>
                </a:solidFill>
                <a:effectLst/>
                <a:ea typeface="Times New Roman" panose="02020603050405020304" pitchFamily="18" charset="0"/>
              </a:rPr>
              <a:t>.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Good sporting behavior is one of the fundamental ingredients to the continued success and enjoyment of education-based high school sports and activities. Coaches set the tone at athletic contests with their display of sportsmanship. If these individuals act in a sportsmanlike manner, their behavior sets the tone for players, spectators and others.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In recent years, a heightened level of unsportsmanlike behavior has been occurring by spectators at high school sporting events, and it must be stopped. The use of demeaning language, or hate speech, by students, parents and other fans must cease. High school sports and other activities exist to lift people up, not demean or tear people down. The goal is to treat everyone fairly and treat each other with respect. Any speech or harassment that is insulting, demeaning or hurtful will not be tolerated.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High schools must establish a culture that values the worth of every single person – both players on the school’s team and players on the opposing team. There must be a no-tolerance policy regarding behavior that shows disrespect for another individual. Good sports win with humility, lose with grace and do both with dignity. It takes the efforts of everyone every day to ensure that sportsmanship remains one of the top priorities in education-based activity programs.</a:t>
            </a:r>
            <a:endParaRPr lang="en-US" sz="1600" b="1" dirty="0">
              <a:effectLst/>
              <a:ea typeface="Times New Roman" panose="02020603050405020304" pitchFamily="18" charset="0"/>
            </a:endParaRPr>
          </a:p>
          <a:p>
            <a:pPr marL="0" indent="0">
              <a:lnSpc>
                <a:spcPct val="120000"/>
              </a:lnSpc>
              <a:buNone/>
            </a:pPr>
            <a:endParaRPr lang="en-US" sz="1600" b="1" dirty="0"/>
          </a:p>
        </p:txBody>
      </p:sp>
    </p:spTree>
    <p:extLst>
      <p:ext uri="{BB962C8B-B14F-4D97-AF65-F5344CB8AC3E}">
        <p14:creationId xmlns:p14="http://schemas.microsoft.com/office/powerpoint/2010/main" val="372373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9630EC2-2CD4-107D-2A7A-F05A8153845D}"/>
              </a:ext>
            </a:extLst>
          </p:cNvPr>
          <p:cNvSpPr>
            <a:spLocks noGrp="1"/>
          </p:cNvSpPr>
          <p:nvPr>
            <p:ph type="title"/>
          </p:nvPr>
        </p:nvSpPr>
        <p:spPr>
          <a:xfrm>
            <a:off x="838200" y="365125"/>
            <a:ext cx="10515600" cy="1325563"/>
          </a:xfrm>
        </p:spPr>
        <p:txBody>
          <a:bodyPr>
            <a:normAutofit/>
          </a:bodyPr>
          <a:lstStyle/>
          <a:p>
            <a:r>
              <a:rPr lang="en-US" dirty="0"/>
              <a:t>Common Question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958CA2-BFB4-E260-F092-D4C3040E72DB}"/>
              </a:ext>
            </a:extLst>
          </p:cNvPr>
          <p:cNvSpPr>
            <a:spLocks noGrp="1"/>
          </p:cNvSpPr>
          <p:nvPr>
            <p:ph idx="1"/>
          </p:nvPr>
        </p:nvSpPr>
        <p:spPr>
          <a:xfrm>
            <a:off x="838200" y="1825625"/>
            <a:ext cx="10515600" cy="4351338"/>
          </a:xfrm>
        </p:spPr>
        <p:txBody>
          <a:bodyPr>
            <a:normAutofit/>
          </a:bodyPr>
          <a:lstStyle/>
          <a:p>
            <a:pPr marL="342900" marR="0" lvl="0" indent="-342900">
              <a:spcBef>
                <a:spcPts val="600"/>
              </a:spcBef>
              <a:spcAft>
                <a:spcPts val="0"/>
              </a:spcAft>
              <a:buSzPts val="1000"/>
              <a:buFont typeface="Calibri" panose="020F0502020204030204" pitchFamily="34" charset="0"/>
              <a:buAutoNum type="arabicPeriod" startAt="10"/>
              <a:tabLst>
                <a:tab pos="0" algn="l"/>
                <a:tab pos="228600" algn="l"/>
              </a:tabLst>
            </a:pPr>
            <a:r>
              <a:rPr lang="en-US" sz="2000" u="sng" strike="noStrike" dirty="0">
                <a:effectLst/>
                <a:ea typeface="Times New Roman" panose="02020603050405020304" pitchFamily="18" charset="0"/>
                <a:cs typeface="Times New Roman" panose="02020603050405020304" pitchFamily="18" charset="0"/>
              </a:rPr>
              <a:t>RELAY ENTRY TIMELINE</a:t>
            </a:r>
            <a:r>
              <a:rPr lang="en-US" sz="2000" u="none" strike="noStrike" dirty="0">
                <a:effectLst/>
                <a:ea typeface="Times New Roman" panose="02020603050405020304" pitchFamily="18" charset="0"/>
                <a:cs typeface="Times New Roman" panose="02020603050405020304" pitchFamily="18" charset="0"/>
              </a:rPr>
              <a:t>:</a:t>
            </a: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Schools shall submit up to eight names for relays with their initial entry into the district meet.</a:t>
            </a:r>
            <a:endParaRPr lang="en-US" sz="2000" u="none" strike="noStrike" dirty="0">
              <a:effectLst/>
              <a:ea typeface="Calibri" panose="020F0502020204030204" pitchFamily="34" charset="0"/>
              <a:cs typeface="Times New Roman" panose="02020603050405020304" pitchFamily="18"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A relay slip with the names of the four athletes scheduled to compete shall be submitted to the designated meet personnel for each relay no later than the following deadlines:</a:t>
            </a:r>
            <a:endParaRPr lang="en-US" sz="2000" u="none" strike="noStrike" dirty="0">
              <a:effectLst/>
              <a:ea typeface="Calibri" panose="020F0502020204030204" pitchFamily="34" charset="0"/>
              <a:cs typeface="Times New Roman" panose="02020603050405020304" pitchFamily="18"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Medley Relay – 45 minutes prior to the start of competition</a:t>
            </a:r>
            <a:endParaRPr lang="en-US" dirty="0">
              <a:effectLst/>
              <a:ea typeface="Times New Roman" panose="02020603050405020304" pitchFamily="18" charset="0"/>
              <a:cs typeface="Arial" panose="020B0604020202020204" pitchFamily="34"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200 Free Relay – at the start of the girls 100 Butterfly</a:t>
            </a:r>
            <a:endParaRPr lang="en-US" dirty="0">
              <a:effectLst/>
              <a:ea typeface="Times New Roman" panose="02020603050405020304" pitchFamily="18" charset="0"/>
              <a:cs typeface="Arial" panose="020B0604020202020204" pitchFamily="34"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400 Free Relay – at the start of the boys 500 Freestyle</a:t>
            </a:r>
            <a:endParaRPr lang="en-US" dirty="0">
              <a:effectLst/>
              <a:ea typeface="Times New Roman" panose="02020603050405020304" pitchFamily="18" charset="0"/>
              <a:cs typeface="Arial" panose="020B0604020202020204" pitchFamily="34"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There shall be no changes</a:t>
            </a:r>
            <a:r>
              <a:rPr lang="en-US" sz="2000" u="none" strike="noStrike" dirty="0">
                <a:effectLst/>
                <a:ea typeface="Calibri" panose="020F0502020204030204" pitchFamily="34" charset="0"/>
                <a:cs typeface="Times New Roman" panose="02020603050405020304" pitchFamily="18" charset="0"/>
              </a:rPr>
              <a:t> in the four athletes once the deadline has passed (order may be changed) </a:t>
            </a:r>
            <a:r>
              <a:rPr lang="en-US" sz="2000" u="none" strike="noStrike" dirty="0">
                <a:effectLst/>
                <a:ea typeface="Calibri" panose="020F0502020204030204" pitchFamily="34" charset="0"/>
                <a:cs typeface="Helvetica" panose="020B0604020202020204" pitchFamily="34" charset="0"/>
              </a:rPr>
              <a:t>except as permitted in NFHS Rule 3.2.2 (...illness or injury certified by a physician or the referee forces a competitor to withdraw).</a:t>
            </a:r>
            <a:endParaRPr lang="en-US" sz="2000" u="none" strike="noStrike" dirty="0">
              <a:effectLst/>
              <a:ea typeface="Calibri" panose="020F0502020204030204" pitchFamily="34" charset="0"/>
              <a:cs typeface="Times New Roman" panose="02020603050405020304" pitchFamily="18"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The first swimmer of a relay team, once called to the starting platform by the referee, shall not change his/her swimming order in the relay event with any teammate (NFHS Rule 8.3.4).</a:t>
            </a:r>
            <a:endParaRPr lang="en-US" sz="2000" u="none" strike="noStrike" dirty="0">
              <a:effectLst/>
              <a:ea typeface="Calibri" panose="020F0502020204030204" pitchFamily="34" charset="0"/>
              <a:cs typeface="Times New Roman" panose="02020603050405020304" pitchFamily="18" charset="0"/>
            </a:endParaRPr>
          </a:p>
          <a:p>
            <a:endParaRPr lang="en-US" sz="1500" dirty="0"/>
          </a:p>
        </p:txBody>
      </p:sp>
    </p:spTree>
    <p:extLst>
      <p:ext uri="{BB962C8B-B14F-4D97-AF65-F5344CB8AC3E}">
        <p14:creationId xmlns:p14="http://schemas.microsoft.com/office/powerpoint/2010/main" val="4138213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370492-7358-4AB3-8338-44529429221C}"/>
              </a:ext>
            </a:extLst>
          </p:cNvPr>
          <p:cNvSpPr>
            <a:spLocks noGrp="1"/>
          </p:cNvSpPr>
          <p:nvPr>
            <p:ph type="title"/>
          </p:nvPr>
        </p:nvSpPr>
        <p:spPr>
          <a:xfrm>
            <a:off x="838200" y="631825"/>
            <a:ext cx="10515600" cy="1325563"/>
          </a:xfrm>
        </p:spPr>
        <p:txBody>
          <a:bodyPr>
            <a:normAutofit/>
          </a:bodyPr>
          <a:lstStyle/>
          <a:p>
            <a:pPr algn="ctr"/>
            <a:r>
              <a:rPr lang="en-US" b="1" dirty="0"/>
              <a:t>Questions</a:t>
            </a:r>
          </a:p>
        </p:txBody>
      </p:sp>
      <p:sp>
        <p:nvSpPr>
          <p:cNvPr id="3" name="Content Placeholder 2">
            <a:extLst>
              <a:ext uri="{FF2B5EF4-FFF2-40B4-BE49-F238E27FC236}">
                <a16:creationId xmlns:a16="http://schemas.microsoft.com/office/drawing/2014/main" id="{75A0E9B8-850C-44F8-BEC0-81B3955908B4}"/>
              </a:ext>
            </a:extLst>
          </p:cNvPr>
          <p:cNvSpPr>
            <a:spLocks noGrp="1"/>
          </p:cNvSpPr>
          <p:nvPr>
            <p:ph idx="1"/>
          </p:nvPr>
        </p:nvSpPr>
        <p:spPr>
          <a:xfrm>
            <a:off x="838200" y="2057400"/>
            <a:ext cx="10515600" cy="3871762"/>
          </a:xfrm>
        </p:spPr>
        <p:txBody>
          <a:bodyPr>
            <a:normAutofit fontScale="85000" lnSpcReduction="20000"/>
          </a:bodyPr>
          <a:lstStyle/>
          <a:p>
            <a:pPr marL="0" indent="0" algn="ctr">
              <a:buNone/>
            </a:pPr>
            <a:r>
              <a:rPr lang="en-US" sz="3200" b="1" dirty="0"/>
              <a:t>Contact Missy Smith with any question</a:t>
            </a:r>
          </a:p>
          <a:p>
            <a:pPr marL="0" indent="0" algn="ctr">
              <a:buNone/>
            </a:pPr>
            <a:r>
              <a:rPr lang="en-US" sz="3200" b="1" dirty="0">
                <a:hlinkClick r:id="rId2"/>
              </a:rPr>
              <a:t>missys@osaa.org</a:t>
            </a:r>
            <a:r>
              <a:rPr lang="en-US" sz="3200" b="1" dirty="0"/>
              <a:t> 503-682-6722 ext. 227</a:t>
            </a:r>
          </a:p>
          <a:p>
            <a:pPr marL="0" indent="0" algn="ctr">
              <a:buNone/>
            </a:pPr>
            <a:endParaRPr lang="en-US" sz="3200" b="1" dirty="0"/>
          </a:p>
          <a:p>
            <a:pPr marL="0" indent="0" algn="ctr">
              <a:buNone/>
            </a:pPr>
            <a:r>
              <a:rPr lang="en-US" sz="3200" b="1" dirty="0"/>
              <a:t>HY-Tek questions: Pat Allender </a:t>
            </a:r>
          </a:p>
          <a:p>
            <a:pPr marL="0" indent="0" algn="ctr">
              <a:buNone/>
            </a:pPr>
            <a:r>
              <a:rPr lang="de-DE" sz="3200" b="1" dirty="0">
                <a:hlinkClick r:id="rId3"/>
              </a:rPr>
              <a:t>patrick.allender@gmail.com</a:t>
            </a:r>
            <a:r>
              <a:rPr lang="de-DE" sz="3200" b="1" dirty="0"/>
              <a:t> </a:t>
            </a:r>
            <a:endParaRPr lang="en-US" sz="3200" b="1" dirty="0"/>
          </a:p>
          <a:p>
            <a:pPr marL="0" indent="0" algn="ctr">
              <a:buNone/>
            </a:pPr>
            <a:endParaRPr lang="en-US" sz="3200" b="1" dirty="0"/>
          </a:p>
          <a:p>
            <a:pPr marL="0" indent="0" algn="ctr">
              <a:buNone/>
            </a:pPr>
            <a:r>
              <a:rPr lang="en-US" sz="3200" b="1" dirty="0"/>
              <a:t>Rules Questions: Jacki Allender </a:t>
            </a:r>
          </a:p>
          <a:p>
            <a:pPr marL="0" indent="0" algn="ctr">
              <a:buNone/>
            </a:pPr>
            <a:r>
              <a:rPr lang="en-US" sz="3200" b="1" dirty="0">
                <a:hlinkClick r:id="rId4"/>
              </a:rPr>
              <a:t>swimming.sri@osaa.org</a:t>
            </a:r>
            <a:r>
              <a:rPr lang="en-US" sz="3200" b="1" dirty="0"/>
              <a:t> </a:t>
            </a:r>
          </a:p>
          <a:p>
            <a:pPr marL="0" indent="0" algn="ctr">
              <a:buNone/>
            </a:pPr>
            <a:r>
              <a:rPr lang="en-US" sz="3200" b="1" dirty="0"/>
              <a:t>	</a:t>
            </a:r>
          </a:p>
        </p:txBody>
      </p:sp>
    </p:spTree>
    <p:extLst>
      <p:ext uri="{BB962C8B-B14F-4D97-AF65-F5344CB8AC3E}">
        <p14:creationId xmlns:p14="http://schemas.microsoft.com/office/powerpoint/2010/main" val="151875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0D5D0E-61F5-426F-8110-432E4C8B1019}"/>
              </a:ext>
            </a:extLst>
          </p:cNvPr>
          <p:cNvSpPr>
            <a:spLocks noGrp="1"/>
          </p:cNvSpPr>
          <p:nvPr>
            <p:ph type="title"/>
          </p:nvPr>
        </p:nvSpPr>
        <p:spPr>
          <a:xfrm>
            <a:off x="1021307" y="963478"/>
            <a:ext cx="3388419" cy="4560970"/>
          </a:xfrm>
        </p:spPr>
        <p:txBody>
          <a:bodyPr>
            <a:normAutofit/>
          </a:bodyPr>
          <a:lstStyle/>
          <a:p>
            <a:r>
              <a:rPr lang="en-US" sz="4000">
                <a:solidFill>
                  <a:srgbClr val="FFFFFF"/>
                </a:solidFill>
              </a:rPr>
              <a:t>District Meet Director Responsibilities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91F279F-80FB-4307-A385-918295072F60}"/>
              </a:ext>
            </a:extLst>
          </p:cNvPr>
          <p:cNvSpPr>
            <a:spLocks noGrp="1"/>
          </p:cNvSpPr>
          <p:nvPr>
            <p:ph idx="1"/>
          </p:nvPr>
        </p:nvSpPr>
        <p:spPr>
          <a:xfrm>
            <a:off x="5221862" y="1719618"/>
            <a:ext cx="5948831" cy="4334629"/>
          </a:xfrm>
        </p:spPr>
        <p:txBody>
          <a:bodyPr anchor="ctr">
            <a:normAutofit/>
          </a:bodyPr>
          <a:lstStyle/>
          <a:p>
            <a:r>
              <a:rPr lang="en-US" sz="2400" dirty="0">
                <a:solidFill>
                  <a:srgbClr val="FEFFFF"/>
                </a:solidFill>
                <a:effectLst/>
                <a:latin typeface="Calibri" panose="020F0502020204030204" pitchFamily="34" charset="0"/>
                <a:ea typeface="Times New Roman" panose="02020603050405020304" pitchFamily="18" charset="0"/>
                <a:cs typeface="Times New Roman" panose="02020603050405020304" pitchFamily="18" charset="0"/>
              </a:rPr>
              <a:t>The OSAA does not require districts to submit Individual Entry Forms.  Information for all individual entries is to be received through submission of your league/special district’s online form through the OSAA website by </a:t>
            </a:r>
            <a:r>
              <a:rPr lang="en-US" sz="2400" dirty="0">
                <a:solidFill>
                  <a:srgbClr val="FEFFFF"/>
                </a:solidFill>
                <a:latin typeface="Calibri" panose="020F0502020204030204" pitchFamily="34" charset="0"/>
                <a:ea typeface="Times New Roman" panose="02020603050405020304" pitchFamily="18" charset="0"/>
                <a:cs typeface="Times New Roman" panose="02020603050405020304" pitchFamily="18" charset="0"/>
              </a:rPr>
              <a:t>February 10</a:t>
            </a:r>
            <a:r>
              <a:rPr lang="en-US" sz="2400" baseline="30000" dirty="0">
                <a:solidFill>
                  <a:srgbClr val="FEFFFF"/>
                </a:solidFill>
                <a:latin typeface="Calibri" panose="020F0502020204030204" pitchFamily="34" charset="0"/>
                <a:ea typeface="Times New Roman" panose="02020603050405020304" pitchFamily="18" charset="0"/>
                <a:cs typeface="Times New Roman" panose="02020603050405020304" pitchFamily="18" charset="0"/>
              </a:rPr>
              <a:t>th</a:t>
            </a:r>
            <a:r>
              <a:rPr lang="en-US" sz="2400" dirty="0">
                <a:solidFill>
                  <a:srgbClr val="FEFFFF"/>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a:solidFill>
                  <a:srgbClr val="FEFFFF"/>
                </a:solidFill>
                <a:effectLst/>
                <a:latin typeface="Calibri" panose="020F0502020204030204" pitchFamily="34" charset="0"/>
                <a:ea typeface="Times New Roman" panose="02020603050405020304" pitchFamily="18" charset="0"/>
                <a:cs typeface="Times New Roman" panose="02020603050405020304" pitchFamily="18" charset="0"/>
              </a:rPr>
              <a:t>at 8pm. </a:t>
            </a:r>
          </a:p>
        </p:txBody>
      </p:sp>
    </p:spTree>
    <p:extLst>
      <p:ext uri="{BB962C8B-B14F-4D97-AF65-F5344CB8AC3E}">
        <p14:creationId xmlns:p14="http://schemas.microsoft.com/office/powerpoint/2010/main" val="426688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0D5D0E-61F5-426F-8110-432E4C8B1019}"/>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State Championship Entry Form Process</a:t>
            </a:r>
          </a:p>
        </p:txBody>
      </p:sp>
      <p:sp>
        <p:nvSpPr>
          <p:cNvPr id="4" name="Rectangle 1">
            <a:extLst>
              <a:ext uri="{FF2B5EF4-FFF2-40B4-BE49-F238E27FC236}">
                <a16:creationId xmlns:a16="http://schemas.microsoft.com/office/drawing/2014/main" id="{16E95881-F31F-C531-0D6B-8ADC8303D0E9}"/>
              </a:ext>
            </a:extLst>
          </p:cNvPr>
          <p:cNvSpPr>
            <a:spLocks noGrp="1" noChangeArrowheads="1"/>
          </p:cNvSpPr>
          <p:nvPr>
            <p:ph idx="1"/>
          </p:nvPr>
        </p:nvSpPr>
        <p:spPr bwMode="auto">
          <a:xfrm>
            <a:off x="560070" y="1543954"/>
            <a:ext cx="10546545"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457200" marR="0" lvl="1" indent="0" algn="just" defTabSz="914400" rtl="0" eaLnBrk="0" fontAlgn="base" latinLnBrk="0" hangingPunct="0">
              <a:lnSpc>
                <a:spcPct val="100000"/>
              </a:lnSpc>
              <a:spcBef>
                <a:spcPct val="0"/>
              </a:spcBef>
              <a:spcAft>
                <a:spcPct val="0"/>
              </a:spcAft>
              <a:buClrTx/>
              <a:buSzPct val="100000"/>
              <a:buFontTx/>
              <a:buAutoNum type="arabicPeriod"/>
              <a:tabLst>
                <a:tab pos="685800" algn="l"/>
              </a:tabLst>
            </a:pP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Download the State Championship Entry Form from the OSAA website; go to the </a:t>
            </a:r>
            <a:r>
              <a:rPr kumimoji="0" lang="en-US" altLang="en-US" sz="2000" b="1" i="1"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Swimming</a:t>
            </a: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page.</a:t>
            </a:r>
          </a:p>
          <a:p>
            <a:pPr marL="457200" marR="0" lvl="1" indent="0" algn="just" defTabSz="914400" rtl="0" eaLnBrk="0" fontAlgn="base" latinLnBrk="0" hangingPunct="0">
              <a:lnSpc>
                <a:spcPct val="100000"/>
              </a:lnSpc>
              <a:spcBef>
                <a:spcPct val="0"/>
              </a:spcBef>
              <a:spcAft>
                <a:spcPct val="0"/>
              </a:spcAft>
              <a:buClrTx/>
              <a:buSzPct val="100000"/>
              <a:buNone/>
              <a:tabLst>
                <a:tab pos="685800" algn="l"/>
              </a:tabLst>
            </a:pPr>
            <a:endParaRPr kumimoji="0" lang="en-US" altLang="en-US" sz="1800" b="1" i="0" u="none" strike="noStrike" cap="none" normalizeH="0" baseline="0" dirty="0">
              <a:ln>
                <a:noFill/>
              </a:ln>
              <a:solidFill>
                <a:schemeClr val="tx1"/>
              </a:solidFill>
              <a:effectLst/>
              <a:latin typeface="+mn-lt"/>
            </a:endParaRPr>
          </a:p>
          <a:p>
            <a:pPr marL="457200" marR="0" lvl="1" indent="0" algn="just" defTabSz="914400" rtl="0" eaLnBrk="0" fontAlgn="base" latinLnBrk="0" hangingPunct="0">
              <a:lnSpc>
                <a:spcPct val="100000"/>
              </a:lnSpc>
              <a:spcBef>
                <a:spcPct val="0"/>
              </a:spcBef>
              <a:spcAft>
                <a:spcPct val="0"/>
              </a:spcAft>
              <a:buClrTx/>
              <a:buSzPct val="100000"/>
              <a:buNone/>
              <a:tabLst>
                <a:tab pos="685800" algn="l"/>
              </a:tabLst>
            </a:pP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2. Click on “Official Entry Form."</a:t>
            </a:r>
            <a:endParaRPr kumimoji="0" lang="en-US" altLang="en-US" sz="1800" b="1" i="0" u="none" strike="noStrike" cap="none" normalizeH="0" baseline="0" dirty="0">
              <a:ln>
                <a:noFill/>
              </a:ln>
              <a:solidFill>
                <a:schemeClr val="tx1"/>
              </a:solidFill>
              <a:effectLst/>
              <a:latin typeface="+mn-lt"/>
            </a:endParaRPr>
          </a:p>
          <a:p>
            <a:pPr marL="914400" marR="0" lvl="2" indent="0" algn="just" defTabSz="914400" rtl="0" eaLnBrk="0" fontAlgn="base" latinLnBrk="0" hangingPunct="0">
              <a:lnSpc>
                <a:spcPct val="100000"/>
              </a:lnSpc>
              <a:spcBef>
                <a:spcPct val="0"/>
              </a:spcBef>
              <a:spcAft>
                <a:spcPct val="0"/>
              </a:spcAft>
              <a:buClrTx/>
              <a:buSzPct val="100000"/>
              <a:buFontTx/>
              <a:buAutoNum type="alphaLcPeriod"/>
              <a:tabLst>
                <a:tab pos="685800" algn="l"/>
              </a:tabLst>
            </a:pPr>
            <a:r>
              <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Save form to your hard drive or disk as </a:t>
            </a:r>
            <a:r>
              <a:rPr kumimoji="0" lang="en-US" altLang="en-US" b="1" i="1"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a:t>
            </a:r>
            <a:r>
              <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Classification-District</a:t>
            </a:r>
            <a:r>
              <a:rPr kumimoji="0" lang="en-US" altLang="en-US" b="1" i="1"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a:t>
            </a:r>
            <a:r>
              <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Swimming (i.e.,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5A-2 Midwestern League; 4A/3A/2A/1A- SPD1)</a:t>
            </a:r>
            <a:endPar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endParaRPr>
          </a:p>
          <a:p>
            <a:pPr marL="914400" marR="0" lvl="2" indent="0" algn="just" defTabSz="914400" rtl="0" eaLnBrk="0" fontAlgn="base" latinLnBrk="0" hangingPunct="0">
              <a:lnSpc>
                <a:spcPct val="100000"/>
              </a:lnSpc>
              <a:spcBef>
                <a:spcPct val="0"/>
              </a:spcBef>
              <a:spcAft>
                <a:spcPct val="0"/>
              </a:spcAft>
              <a:buClrTx/>
              <a:buSzPct val="100000"/>
              <a:buNone/>
              <a:tabLst>
                <a:tab pos="685800" algn="l"/>
              </a:tabLst>
            </a:pPr>
            <a:endParaRPr kumimoji="0" lang="en-US" altLang="en-US" sz="1800" b="1" i="0" u="none" strike="noStrike" cap="none" normalizeH="0" baseline="0" dirty="0">
              <a:ln>
                <a:noFill/>
              </a:ln>
              <a:solidFill>
                <a:schemeClr val="tx1"/>
              </a:solidFill>
              <a:effectLst/>
              <a:latin typeface="+mn-lt"/>
            </a:endParaRPr>
          </a:p>
          <a:p>
            <a:pPr marL="914400" marR="0" lvl="2" indent="0" algn="just" defTabSz="914400" rtl="0" eaLnBrk="0" fontAlgn="base" latinLnBrk="0" hangingPunct="0">
              <a:lnSpc>
                <a:spcPct val="100000"/>
              </a:lnSpc>
              <a:spcBef>
                <a:spcPct val="0"/>
              </a:spcBef>
              <a:spcAft>
                <a:spcPct val="0"/>
              </a:spcAft>
              <a:buClrTx/>
              <a:buSzPct val="100000"/>
              <a:buFontTx/>
              <a:buAutoNum type="alphaLcPeriod"/>
              <a:tabLst>
                <a:tab pos="685800" algn="l"/>
              </a:tabLst>
            </a:pPr>
            <a:r>
              <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Open the saved file and enter all information directly on each form.  </a:t>
            </a:r>
            <a:endParaRPr kumimoji="0" lang="en-US" altLang="en-US" sz="1800" b="1" i="0" u="none" strike="noStrike" cap="none" normalizeH="0" baseline="0" dirty="0">
              <a:ln>
                <a:noFill/>
              </a:ln>
              <a:solidFill>
                <a:schemeClr val="tx1"/>
              </a:solidFill>
              <a:effectLst/>
              <a:latin typeface="+mn-lt"/>
            </a:endParaRPr>
          </a:p>
          <a:p>
            <a:pPr marL="1371600" marR="0" lvl="3" indent="0" algn="just" defTabSz="914400" rtl="0" eaLnBrk="0" fontAlgn="base" latinLnBrk="0" hangingPunct="0">
              <a:lnSpc>
                <a:spcPct val="100000"/>
              </a:lnSpc>
              <a:spcBef>
                <a:spcPct val="0"/>
              </a:spcBef>
              <a:spcAft>
                <a:spcPct val="0"/>
              </a:spcAft>
              <a:buClrTx/>
              <a:buSzPct val="100000"/>
              <a:buFontTx/>
              <a:buAutoNum type="arabicParenR"/>
              <a:tabLst>
                <a:tab pos="685800" algn="l"/>
              </a:tabLst>
            </a:pP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Use upper and lower-case letters, the first and last names and school of each relay team qualifier.  Please make sure that all names are spelled correctly, as that is the way they will be published.  </a:t>
            </a:r>
            <a:endParaRPr kumimoji="0" lang="en-US" altLang="en-US" b="1" i="0" u="none" strike="noStrike" cap="none" normalizeH="0" baseline="0" dirty="0">
              <a:ln>
                <a:noFill/>
              </a:ln>
              <a:solidFill>
                <a:schemeClr val="tx1"/>
              </a:solidFill>
              <a:effectLst/>
              <a:latin typeface="+mn-lt"/>
            </a:endParaRPr>
          </a:p>
          <a:p>
            <a:pPr marL="1371600" marR="0" lvl="3" indent="0" algn="just" defTabSz="914400" rtl="0" eaLnBrk="0" fontAlgn="base" latinLnBrk="0" hangingPunct="0">
              <a:lnSpc>
                <a:spcPct val="100000"/>
              </a:lnSpc>
              <a:spcBef>
                <a:spcPct val="0"/>
              </a:spcBef>
              <a:spcAft>
                <a:spcPct val="0"/>
              </a:spcAft>
              <a:buClrTx/>
              <a:buSzPct val="100000"/>
              <a:buFontTx/>
              <a:buAutoNum type="arabicParenR"/>
              <a:tabLst>
                <a:tab pos="685800" algn="l"/>
              </a:tabLst>
            </a:pP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Use the numerical year in school (i.e., 9, 10, 11, 12) not Fr, So, Jr, Sr.</a:t>
            </a:r>
            <a:endParaRPr kumimoji="0" lang="en-US" altLang="en-US" b="1" i="0" u="none" strike="noStrike" cap="none" normalizeH="0" baseline="0" dirty="0">
              <a:ln>
                <a:noFill/>
              </a:ln>
              <a:solidFill>
                <a:schemeClr val="tx1"/>
              </a:solidFill>
              <a:effectLst/>
              <a:latin typeface="+mn-lt"/>
            </a:endParaRPr>
          </a:p>
          <a:p>
            <a:pPr marL="1371600" marR="0" lvl="3" indent="0" algn="just" defTabSz="914400" rtl="0" eaLnBrk="0" fontAlgn="base" latinLnBrk="0" hangingPunct="0">
              <a:lnSpc>
                <a:spcPct val="100000"/>
              </a:lnSpc>
              <a:spcBef>
                <a:spcPct val="0"/>
              </a:spcBef>
              <a:spcAft>
                <a:spcPct val="0"/>
              </a:spcAft>
              <a:buClrTx/>
              <a:buSzPct val="100000"/>
              <a:buFontTx/>
              <a:buAutoNum type="arabicParenR"/>
              <a:tabLst>
                <a:tab pos="685800" algn="l"/>
              </a:tabLst>
            </a:pP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All schools should be entered with their complete name.  NO ABBREVIATIONS i.e., Hillsboro not </a:t>
            </a:r>
            <a:r>
              <a:rPr kumimoji="0" lang="en-US" altLang="en-US" sz="2000" b="1" i="0" u="none" strike="noStrike" cap="none" normalizeH="0" baseline="0" dirty="0" err="1">
                <a:ln>
                  <a:noFill/>
                </a:ln>
                <a:solidFill>
                  <a:schemeClr val="tx1"/>
                </a:solidFill>
                <a:effectLst/>
                <a:latin typeface="+mn-lt"/>
                <a:ea typeface="Times New Roman" panose="02020603050405020304" pitchFamily="18" charset="0"/>
                <a:cs typeface="Calibri" panose="020F0502020204030204" pitchFamily="34" charset="0"/>
              </a:rPr>
              <a:t>HilHi</a:t>
            </a:r>
            <a:r>
              <a:rPr kumimoji="0" lang="en-US" altLang="en-US" sz="2000"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McLoughlin not Mac-Hi, Yamhill-Carlton not Y-C, Hood River Valley not Hood River, etc.</a:t>
            </a:r>
          </a:p>
          <a:p>
            <a:pPr marL="1371600" marR="0" lvl="3" indent="0" algn="just" defTabSz="914400" rtl="0" eaLnBrk="0" fontAlgn="base" latinLnBrk="0" hangingPunct="0">
              <a:lnSpc>
                <a:spcPct val="100000"/>
              </a:lnSpc>
              <a:spcBef>
                <a:spcPct val="0"/>
              </a:spcBef>
              <a:spcAft>
                <a:spcPct val="0"/>
              </a:spcAft>
              <a:buClrTx/>
              <a:buSzPct val="100000"/>
              <a:buNone/>
              <a:tabLst>
                <a:tab pos="685800" algn="l"/>
              </a:tabLst>
            </a:pPr>
            <a:endParaRPr kumimoji="0" lang="en-US" altLang="en-US" b="1" i="0" u="none" strike="noStrike" cap="none" normalizeH="0" baseline="0" dirty="0">
              <a:ln>
                <a:noFill/>
              </a:ln>
              <a:solidFill>
                <a:schemeClr val="tx1"/>
              </a:solidFill>
              <a:effectLst/>
              <a:latin typeface="+mn-lt"/>
            </a:endParaRPr>
          </a:p>
          <a:p>
            <a:pPr marL="914400" marR="0" lvl="2" indent="0" algn="just" defTabSz="914400" rtl="0" eaLnBrk="0" fontAlgn="base" latinLnBrk="0" hangingPunct="0">
              <a:lnSpc>
                <a:spcPct val="100000"/>
              </a:lnSpc>
              <a:spcBef>
                <a:spcPct val="0"/>
              </a:spcBef>
              <a:spcAft>
                <a:spcPct val="0"/>
              </a:spcAft>
              <a:buClrTx/>
              <a:buSzPct val="100000"/>
              <a:buFontTx/>
              <a:buAutoNum type="alphaLcPeriod"/>
              <a:tabLst>
                <a:tab pos="685800" algn="l"/>
              </a:tabLst>
            </a:pPr>
            <a:r>
              <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Use your “</a:t>
            </a:r>
            <a:r>
              <a:rPr kumimoji="0" lang="en-US" altLang="en-US" b="1" i="1"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TAB</a:t>
            </a:r>
            <a:r>
              <a:rPr kumimoji="0" lang="en-US" altLang="en-US" b="1"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 key to move between cells.  </a:t>
            </a:r>
            <a:endParaRPr kumimoji="0" lang="en-US" altLang="en-US" sz="44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81559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AF82D-957F-4E28-ABD4-533252DA3A6B}"/>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Number of Entries Allowed Per Individual</a:t>
            </a:r>
          </a:p>
        </p:txBody>
      </p:sp>
      <p:sp>
        <p:nvSpPr>
          <p:cNvPr id="3" name="Content Placeholder 2">
            <a:extLst>
              <a:ext uri="{FF2B5EF4-FFF2-40B4-BE49-F238E27FC236}">
                <a16:creationId xmlns:a16="http://schemas.microsoft.com/office/drawing/2014/main" id="{D8AF6F83-FEE9-4667-AE76-244DBBEA9928}"/>
              </a:ext>
            </a:extLst>
          </p:cNvPr>
          <p:cNvSpPr>
            <a:spLocks noGrp="1"/>
          </p:cNvSpPr>
          <p:nvPr>
            <p:ph idx="1"/>
          </p:nvPr>
        </p:nvSpPr>
        <p:spPr>
          <a:xfrm>
            <a:off x="1371599" y="2318197"/>
            <a:ext cx="9724031" cy="3683358"/>
          </a:xfrm>
        </p:spPr>
        <p:txBody>
          <a:bodyPr anchor="ctr">
            <a:normAutofit/>
          </a:bodyPr>
          <a:lstStyle/>
          <a:p>
            <a:pPr marL="228600" marR="0" algn="just">
              <a:spcBef>
                <a:spcPts val="600"/>
              </a:spcBef>
              <a:spcAft>
                <a:spcPts val="0"/>
              </a:spcAft>
            </a:pPr>
            <a:r>
              <a:rPr lang="en-US" sz="2400" b="1" i="1" dirty="0">
                <a:solidFill>
                  <a:srgbClr val="231F20"/>
                </a:solidFill>
                <a:effectLst/>
                <a:latin typeface="Calibri" panose="020F0502020204030204" pitchFamily="34" charset="0"/>
                <a:ea typeface="Times New Roman" panose="02020603050405020304" pitchFamily="18" charset="0"/>
                <a:cs typeface="Helvetica-Condensed-Bold"/>
              </a:rPr>
              <a:t>2023-24 NFHS Swimming Rules Book, Rule 3.2.1 – “</a:t>
            </a:r>
            <a:r>
              <a:rPr lang="en-US" sz="2400" b="1" i="1" dirty="0">
                <a:solidFill>
                  <a:srgbClr val="231F20"/>
                </a:solidFill>
                <a:effectLst/>
                <a:latin typeface="Calibri" panose="020F0502020204030204" pitchFamily="34" charset="0"/>
                <a:ea typeface="Times New Roman" panose="02020603050405020304" pitchFamily="18" charset="0"/>
                <a:cs typeface="Helvetica-Condensed"/>
              </a:rPr>
              <a:t>A competitor shall be permitted to enter a maximum of four events, no more than two of which may be individual events.  Prelims and finals are considered one meet</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i="1" dirty="0">
                <a:solidFill>
                  <a:srgbClr val="231F20"/>
                </a:solidFill>
                <a:effectLst/>
                <a:latin typeface="Calibri" panose="020F0502020204030204" pitchFamily="34" charset="0"/>
                <a:ea typeface="Times New Roman" panose="02020603050405020304" pitchFamily="18" charset="0"/>
                <a:cs typeface="Helvetica-Condensed"/>
              </a:rPr>
              <a: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50320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4764A1-DE0E-47C1-AE11-4AB60A522348}"/>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Steps to Remember</a:t>
            </a:r>
          </a:p>
        </p:txBody>
      </p:sp>
      <p:graphicFrame>
        <p:nvGraphicFramePr>
          <p:cNvPr id="10" name="Content Placeholder 2">
            <a:extLst>
              <a:ext uri="{FF2B5EF4-FFF2-40B4-BE49-F238E27FC236}">
                <a16:creationId xmlns:a16="http://schemas.microsoft.com/office/drawing/2014/main" id="{3C2FB446-DD5B-F416-9FBA-EA20BBB5A862}"/>
              </a:ext>
            </a:extLst>
          </p:cNvPr>
          <p:cNvGraphicFramePr>
            <a:graphicFrameLocks noGrp="1"/>
          </p:cNvGraphicFramePr>
          <p:nvPr>
            <p:ph idx="1"/>
            <p:extLst>
              <p:ext uri="{D42A27DB-BD31-4B8C-83A1-F6EECF244321}">
                <p14:modId xmlns:p14="http://schemas.microsoft.com/office/powerpoint/2010/main" val="234968944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46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7FAF82D-957F-4E28-ABD4-533252DA3A6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Para-Athlete Reminders</a:t>
            </a:r>
          </a:p>
        </p:txBody>
      </p:sp>
      <p:sp>
        <p:nvSpPr>
          <p:cNvPr id="3" name="Content Placeholder 2">
            <a:extLst>
              <a:ext uri="{FF2B5EF4-FFF2-40B4-BE49-F238E27FC236}">
                <a16:creationId xmlns:a16="http://schemas.microsoft.com/office/drawing/2014/main" id="{D8AF6F83-FEE9-4667-AE76-244DBBEA9928}"/>
              </a:ext>
            </a:extLst>
          </p:cNvPr>
          <p:cNvSpPr>
            <a:spLocks noGrp="1"/>
          </p:cNvSpPr>
          <p:nvPr>
            <p:ph idx="1"/>
          </p:nvPr>
        </p:nvSpPr>
        <p:spPr>
          <a:xfrm>
            <a:off x="1367624" y="2490436"/>
            <a:ext cx="9708995" cy="3567173"/>
          </a:xfrm>
        </p:spPr>
        <p:txBody>
          <a:bodyPr anchor="ctr">
            <a:normAutofit/>
          </a:bodyPr>
          <a:lstStyle/>
          <a:p>
            <a:r>
              <a:rPr lang="en-US" sz="2400" dirty="0">
                <a:effectLst/>
                <a:latin typeface="Calibri" panose="020F0502020204030204" pitchFamily="34" charset="0"/>
                <a:ea typeface="Times New Roman" panose="02020603050405020304" pitchFamily="18" charset="0"/>
                <a:cs typeface="Times New Roman" panose="02020603050405020304" pitchFamily="18" charset="0"/>
              </a:rPr>
              <a:t>Para-Athlete Qualifiers - Must submit written doctor’s documentation of the athlete’s disability.</a:t>
            </a: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Send as an email to </a:t>
            </a:r>
            <a:r>
              <a:rPr lang="en-US" sz="2400" dirty="0">
                <a:latin typeface="Calibri" panose="020F0502020204030204" pitchFamily="34" charset="0"/>
                <a:ea typeface="Times New Roman" panose="02020603050405020304" pitchFamily="18" charset="0"/>
                <a:cs typeface="Times New Roman" panose="02020603050405020304" pitchFamily="18" charset="0"/>
              </a:rPr>
              <a:t>missys@osaa.org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no later than </a:t>
            </a:r>
            <a:r>
              <a:rPr lang="en-US" sz="2400" b="1" u="sng" dirty="0">
                <a:latin typeface="Calibri" panose="020F0502020204030204" pitchFamily="34" charset="0"/>
                <a:ea typeface="Times New Roman" panose="02020603050405020304" pitchFamily="18" charset="0"/>
                <a:cs typeface="Times New Roman" panose="02020603050405020304" pitchFamily="18" charset="0"/>
              </a:rPr>
              <a:t>8</a:t>
            </a:r>
            <a:r>
              <a:rPr lang="en-US" sz="2400" b="1" u="sng" dirty="0">
                <a:effectLst/>
                <a:latin typeface="Calibri" panose="020F0502020204030204" pitchFamily="34" charset="0"/>
                <a:ea typeface="Times New Roman" panose="02020603050405020304" pitchFamily="18" charset="0"/>
                <a:cs typeface="Times New Roman" panose="02020603050405020304" pitchFamily="18" charset="0"/>
              </a:rPr>
              <a:t>pm, Saturday, February 10</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76538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84972-5075-3CBD-F5EF-3B040BD43A0E}"/>
              </a:ext>
            </a:extLst>
          </p:cNvPr>
          <p:cNvSpPr>
            <a:spLocks noGrp="1"/>
          </p:cNvSpPr>
          <p:nvPr>
            <p:ph type="title"/>
          </p:nvPr>
        </p:nvSpPr>
        <p:spPr>
          <a:xfrm>
            <a:off x="838200" y="365125"/>
            <a:ext cx="10515600" cy="1325563"/>
          </a:xfrm>
        </p:spPr>
        <p:txBody>
          <a:bodyPr>
            <a:normAutofit/>
          </a:bodyPr>
          <a:lstStyle/>
          <a:p>
            <a:r>
              <a:rPr lang="en-US" sz="5400" dirty="0"/>
              <a:t>Pre-State Championship Postings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103674-FF94-638B-3627-5B36DFB08DAA}"/>
              </a:ext>
            </a:extLst>
          </p:cNvPr>
          <p:cNvSpPr>
            <a:spLocks noGrp="1"/>
          </p:cNvSpPr>
          <p:nvPr>
            <p:ph idx="1"/>
          </p:nvPr>
        </p:nvSpPr>
        <p:spPr>
          <a:xfrm>
            <a:off x="838200" y="1929384"/>
            <a:ext cx="10515600" cy="4251960"/>
          </a:xfrm>
        </p:spPr>
        <p:txBody>
          <a:bodyPr>
            <a:normAutofit/>
          </a:bodyPr>
          <a:lstStyle/>
          <a:p>
            <a:pPr marL="742950" marR="0" lvl="1" indent="-285750" algn="just">
              <a:spcBef>
                <a:spcPts val="600"/>
              </a:spcBef>
              <a:spcAft>
                <a:spcPts val="0"/>
              </a:spcAft>
              <a:buSzPts val="1000"/>
              <a:buFont typeface="Calibri" panose="020F0502020204030204" pitchFamily="34" charset="0"/>
              <a:buAutoNum type="alphaUcPeriod"/>
              <a:tabLst>
                <a:tab pos="457200" algn="l"/>
              </a:tabLst>
            </a:pPr>
            <a:r>
              <a:rPr lang="en-US" sz="1600" dirty="0">
                <a:effectLst/>
                <a:ea typeface="Times New Roman" panose="02020603050405020304" pitchFamily="18" charset="0"/>
                <a:cs typeface="Times New Roman" panose="02020603050405020304" pitchFamily="18" charset="0"/>
              </a:rPr>
              <a:t>The state championship meet will be seeded at the OSAA office on Sunday, February 1</a:t>
            </a:r>
            <a:r>
              <a:rPr lang="en-US" sz="1600" dirty="0">
                <a:ea typeface="Times New Roman" panose="02020603050405020304" pitchFamily="18" charset="0"/>
                <a:cs typeface="Times New Roman" panose="02020603050405020304" pitchFamily="18" charset="0"/>
              </a:rPr>
              <a:t>1th</a:t>
            </a:r>
            <a:r>
              <a:rPr lang="en-US" sz="1600" dirty="0">
                <a:effectLst/>
                <a:ea typeface="Times New Roman" panose="02020603050405020304" pitchFamily="18" charset="0"/>
                <a:cs typeface="Times New Roman" panose="02020603050405020304" pitchFamily="18" charset="0"/>
              </a:rPr>
              <a:t> and all entries will be posted on the website by 6pm.</a:t>
            </a:r>
          </a:p>
          <a:p>
            <a:pPr marL="1143000" marR="0" lvl="2" indent="-228600" algn="just">
              <a:spcBef>
                <a:spcPts val="600"/>
              </a:spcBef>
              <a:spcAft>
                <a:spcPts val="0"/>
              </a:spcAft>
              <a:buSzPts val="1000"/>
              <a:buFont typeface="Calibri" panose="020F0502020204030204" pitchFamily="34" charset="0"/>
              <a:buAutoNum type="arabicParenR"/>
              <a:tabLst>
                <a:tab pos="685800" algn="l"/>
              </a:tabLst>
            </a:pPr>
            <a:r>
              <a:rPr lang="en-US" sz="1600" b="1" dirty="0">
                <a:effectLst/>
                <a:ea typeface="Times New Roman" panose="02020603050405020304" pitchFamily="18" charset="0"/>
                <a:cs typeface="Times New Roman" panose="02020603050405020304" pitchFamily="18" charset="0"/>
              </a:rPr>
              <a:t>District Meet Directors AND coaches </a:t>
            </a:r>
            <a:r>
              <a:rPr lang="en-US" sz="1600" dirty="0">
                <a:effectLst/>
                <a:ea typeface="Times New Roman" panose="02020603050405020304" pitchFamily="18" charset="0"/>
                <a:cs typeface="Times New Roman" panose="02020603050405020304" pitchFamily="18" charset="0"/>
              </a:rPr>
              <a:t>of qualifying swimmers are responsible for checking the accuracy of the entry information, including correct spelling.  </a:t>
            </a:r>
          </a:p>
          <a:p>
            <a:pPr marL="1143000" marR="0" lvl="2" indent="-228600" algn="just">
              <a:spcBef>
                <a:spcPts val="600"/>
              </a:spcBef>
              <a:spcAft>
                <a:spcPts val="0"/>
              </a:spcAft>
              <a:buSzPts val="1000"/>
              <a:buFont typeface="Calibri" panose="020F0502020204030204" pitchFamily="34" charset="0"/>
              <a:buAutoNum type="arabicParenR"/>
              <a:tabLst>
                <a:tab pos="685800" algn="l"/>
              </a:tabLst>
            </a:pPr>
            <a:r>
              <a:rPr lang="en-US" sz="1600" dirty="0">
                <a:effectLst/>
                <a:ea typeface="Times New Roman" panose="02020603050405020304" pitchFamily="18" charset="0"/>
                <a:cs typeface="Times New Roman" panose="02020603050405020304" pitchFamily="18" charset="0"/>
              </a:rPr>
              <a:t>Check all entries for correct spelling of participant’s FIRST and LAST names, numerical year in school, school name, etc., as this information will appear the same way on the heat sheets unless corrected.</a:t>
            </a:r>
          </a:p>
          <a:p>
            <a:pPr marL="0" marR="0" lvl="0" indent="0" algn="just">
              <a:spcBef>
                <a:spcPts val="600"/>
              </a:spcBef>
              <a:spcAft>
                <a:spcPts val="0"/>
              </a:spcAft>
              <a:buSzPts val="1000"/>
              <a:buNone/>
              <a:tabLst>
                <a:tab pos="228600" algn="l"/>
              </a:tabLst>
            </a:pPr>
            <a:r>
              <a:rPr lang="en-US" sz="1400" u="none" strike="noStrike" dirty="0">
                <a:effectLst/>
                <a:latin typeface="Arial" panose="020B0604020202020204" pitchFamily="34" charset="0"/>
                <a:ea typeface="Times New Roman" panose="02020603050405020304" pitchFamily="18" charset="0"/>
                <a:cs typeface="Times New Roman" panose="02020603050405020304" pitchFamily="18" charset="0"/>
              </a:rPr>
              <a:t>		3) </a:t>
            </a:r>
            <a:r>
              <a:rPr lang="en-US" sz="1600" b="1" u="none" strike="noStrike" dirty="0">
                <a:effectLst/>
                <a:latin typeface="Calibri" panose="020F0502020204030204" pitchFamily="34" charset="0"/>
                <a:ea typeface="Times New Roman" panose="02020603050405020304" pitchFamily="18" charset="0"/>
                <a:cs typeface="Calibri" panose="020F0502020204030204" pitchFamily="34" charset="0"/>
              </a:rPr>
              <a:t>Please work with coaches to get USA Swimming ID numbers in the database before the meet. 				This is REQUIRED for any swimmers who would like their times from District 						Championships or State Championships to be entered into the USA Swimming times 					database.</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effectLst/>
              <a:ea typeface="Times New Roman" panose="02020603050405020304" pitchFamily="18" charset="0"/>
              <a:cs typeface="Times New Roman" panose="02020603050405020304" pitchFamily="18" charset="0"/>
            </a:endParaRPr>
          </a:p>
          <a:p>
            <a:pPr marL="742950" marR="0" lvl="1" indent="-285750" algn="just">
              <a:spcBef>
                <a:spcPts val="600"/>
              </a:spcBef>
              <a:spcAft>
                <a:spcPts val="0"/>
              </a:spcAft>
              <a:buSzPts val="1000"/>
              <a:buFont typeface="Calibri" panose="020F0502020204030204" pitchFamily="34" charset="0"/>
              <a:buAutoNum type="alphaUcPeriod"/>
              <a:tabLst>
                <a:tab pos="457200" algn="l"/>
              </a:tabLst>
            </a:pPr>
            <a:r>
              <a:rPr lang="en-US" sz="1600" dirty="0">
                <a:effectLst/>
                <a:ea typeface="Times New Roman" panose="02020603050405020304" pitchFamily="18" charset="0"/>
                <a:cs typeface="Times New Roman" panose="02020603050405020304" pitchFamily="18" charset="0"/>
              </a:rPr>
              <a:t>Follow these instructions to check your district’s / school’s entry information:</a:t>
            </a:r>
          </a:p>
          <a:p>
            <a:pPr marL="1143000" marR="0" lvl="2" indent="-228600" algn="just">
              <a:spcBef>
                <a:spcPts val="600"/>
              </a:spcBef>
              <a:spcAft>
                <a:spcPts val="0"/>
              </a:spcAft>
              <a:buSzPts val="1000"/>
              <a:buFont typeface="Calibri" panose="020F0502020204030204" pitchFamily="34" charset="0"/>
              <a:buAutoNum type="arabicParenR"/>
              <a:tabLst>
                <a:tab pos="685800" algn="l"/>
              </a:tabLst>
            </a:pPr>
            <a:r>
              <a:rPr lang="en-US" sz="1600" dirty="0">
                <a:effectLst/>
                <a:ea typeface="Times New Roman" panose="02020603050405020304" pitchFamily="18" charset="0"/>
                <a:cs typeface="Times New Roman" panose="02020603050405020304" pitchFamily="18" charset="0"/>
              </a:rPr>
              <a:t>Access the OSAA website, </a:t>
            </a:r>
            <a:r>
              <a:rPr lang="en-US" sz="1600" b="1" i="1" u="sng" dirty="0">
                <a:solidFill>
                  <a:srgbClr val="0000FF"/>
                </a:solidFill>
                <a:effectLst/>
                <a:ea typeface="Times New Roman" panose="02020603050405020304" pitchFamily="18" charset="0"/>
                <a:cs typeface="Times New Roman" panose="02020603050405020304" pitchFamily="18" charset="0"/>
                <a:hlinkClick r:id="rId3"/>
              </a:rPr>
              <a:t>www.osaa.org/swimming</a:t>
            </a:r>
            <a:endParaRPr lang="en-US" sz="1600" dirty="0">
              <a:effectLst/>
              <a:ea typeface="Times New Roman" panose="02020603050405020304" pitchFamily="18" charset="0"/>
              <a:cs typeface="Times New Roman" panose="02020603050405020304" pitchFamily="18" charset="0"/>
            </a:endParaRPr>
          </a:p>
          <a:p>
            <a:pPr marL="1143000" marR="0" lvl="2" indent="-228600" algn="just">
              <a:spcBef>
                <a:spcPts val="600"/>
              </a:spcBef>
              <a:spcAft>
                <a:spcPts val="0"/>
              </a:spcAft>
              <a:buSzPts val="1000"/>
              <a:buFont typeface="Calibri" panose="020F0502020204030204" pitchFamily="34" charset="0"/>
              <a:buAutoNum type="arabicParenR"/>
              <a:tabLst>
                <a:tab pos="685800" algn="l"/>
              </a:tabLst>
            </a:pPr>
            <a:r>
              <a:rPr lang="en-US" sz="1600" dirty="0">
                <a:effectLst/>
                <a:ea typeface="Times New Roman" panose="02020603050405020304" pitchFamily="18" charset="0"/>
                <a:cs typeface="Times New Roman" panose="02020603050405020304" pitchFamily="18" charset="0"/>
              </a:rPr>
              <a:t>Go to “</a:t>
            </a:r>
            <a:r>
              <a:rPr lang="en-US" sz="1600" b="1" dirty="0">
                <a:effectLst/>
                <a:ea typeface="Times New Roman" panose="02020603050405020304" pitchFamily="18" charset="0"/>
                <a:cs typeface="Times New Roman" panose="02020603050405020304" pitchFamily="18" charset="0"/>
              </a:rPr>
              <a:t>Qualifiers by Event</a:t>
            </a:r>
            <a:r>
              <a:rPr lang="en-US" sz="1600" dirty="0">
                <a:effectLst/>
                <a:ea typeface="Times New Roman" panose="02020603050405020304" pitchFamily="18" charset="0"/>
                <a:cs typeface="Times New Roman" panose="02020603050405020304" pitchFamily="18" charset="0"/>
              </a:rPr>
              <a:t>” and click on your classification.</a:t>
            </a:r>
          </a:p>
          <a:p>
            <a:pPr marL="914400" marR="0" lvl="2" indent="0" algn="just">
              <a:spcBef>
                <a:spcPts val="600"/>
              </a:spcBef>
              <a:spcAft>
                <a:spcPts val="0"/>
              </a:spcAft>
              <a:buSzPts val="1000"/>
              <a:buNone/>
              <a:tabLst>
                <a:tab pos="685800" algn="l"/>
              </a:tabLst>
            </a:pPr>
            <a:endParaRPr lang="en-US" sz="1600" dirty="0">
              <a:effectLst/>
              <a:ea typeface="Times New Roman" panose="02020603050405020304" pitchFamily="18" charset="0"/>
              <a:cs typeface="Times New Roman" panose="02020603050405020304" pitchFamily="18" charset="0"/>
            </a:endParaRPr>
          </a:p>
          <a:p>
            <a:r>
              <a:rPr lang="en-US" sz="1600" b="1" u="sng" strike="noStrike" cap="all" dirty="0">
                <a:effectLst/>
                <a:ea typeface="Times New Roman" panose="02020603050405020304" pitchFamily="18" charset="0"/>
                <a:cs typeface="Arial" panose="020B0604020202020204" pitchFamily="34" charset="0"/>
              </a:rPr>
              <a:t>corrections only</a:t>
            </a:r>
            <a:r>
              <a:rPr lang="en-US" sz="1600" u="none" strike="noStrike" cap="all" dirty="0">
                <a:effectLst/>
                <a:ea typeface="Times New Roman" panose="02020603050405020304" pitchFamily="18" charset="0"/>
                <a:cs typeface="Arial" panose="020B0604020202020204" pitchFamily="34" charset="0"/>
              </a:rPr>
              <a:t>: </a:t>
            </a:r>
            <a:r>
              <a:rPr lang="en-US" sz="1600" i="1" u="none" strike="noStrike" dirty="0">
                <a:effectLst/>
                <a:ea typeface="Times New Roman" panose="02020603050405020304" pitchFamily="18" charset="0"/>
                <a:cs typeface="Arial" panose="020B0604020202020204" pitchFamily="34" charset="0"/>
              </a:rPr>
              <a:t>(spelling, grade, school, etc.)</a:t>
            </a:r>
            <a:r>
              <a:rPr lang="en-US" sz="1600" u="none" strike="noStrike" dirty="0">
                <a:effectLst/>
                <a:ea typeface="Times New Roman" panose="02020603050405020304" pitchFamily="18" charset="0"/>
                <a:cs typeface="Arial" panose="020B0604020202020204" pitchFamily="34" charset="0"/>
              </a:rPr>
              <a:t> </a:t>
            </a:r>
            <a:r>
              <a:rPr lang="en-US" sz="1600" b="1" dirty="0">
                <a:ea typeface="Times New Roman" panose="02020603050405020304" pitchFamily="18" charset="0"/>
                <a:cs typeface="Times New Roman" panose="02020603050405020304" pitchFamily="18" charset="0"/>
              </a:rPr>
              <a:t>Enter Corrections through the online substitution/change form</a:t>
            </a:r>
            <a:endParaRPr lang="en-US" sz="1600" b="1" dirty="0"/>
          </a:p>
        </p:txBody>
      </p:sp>
    </p:spTree>
    <p:extLst>
      <p:ext uri="{BB962C8B-B14F-4D97-AF65-F5344CB8AC3E}">
        <p14:creationId xmlns:p14="http://schemas.microsoft.com/office/powerpoint/2010/main" val="299975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8800BF-91B5-4792-98B9-E1092FD3EC7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Substitutions – Multiple Event Qualifiers</a:t>
            </a:r>
          </a:p>
        </p:txBody>
      </p:sp>
      <p:sp>
        <p:nvSpPr>
          <p:cNvPr id="3" name="Content Placeholder 2">
            <a:extLst>
              <a:ext uri="{FF2B5EF4-FFF2-40B4-BE49-F238E27FC236}">
                <a16:creationId xmlns:a16="http://schemas.microsoft.com/office/drawing/2014/main" id="{044A734B-9C8E-4B11-9267-0031C4BAAAF8}"/>
              </a:ext>
            </a:extLst>
          </p:cNvPr>
          <p:cNvSpPr>
            <a:spLocks noGrp="1"/>
          </p:cNvSpPr>
          <p:nvPr>
            <p:ph idx="1"/>
          </p:nvPr>
        </p:nvSpPr>
        <p:spPr>
          <a:xfrm>
            <a:off x="87647" y="1751246"/>
            <a:ext cx="11732646" cy="4966029"/>
          </a:xfrm>
        </p:spPr>
        <p:txBody>
          <a:bodyPr anchor="ctr">
            <a:normAutofit/>
          </a:bodyPr>
          <a:lstStyle/>
          <a:p>
            <a:pPr algn="just">
              <a:spcBef>
                <a:spcPts val="600"/>
              </a:spcBef>
              <a:buFont typeface="+mj-lt"/>
              <a:buAutoNum type="alphaLcParenR"/>
              <a:tabLst>
                <a:tab pos="914400" algn="l"/>
                <a:tab pos="5596890" algn="r"/>
              </a:tabLst>
            </a:pPr>
            <a:r>
              <a:rPr lang="en-US" u="sng" dirty="0">
                <a:effectLst/>
                <a:ea typeface="Times New Roman" panose="02020603050405020304" pitchFamily="18" charset="0"/>
                <a:cs typeface="Arial" panose="020B0604020202020204" pitchFamily="34" charset="0"/>
              </a:rPr>
              <a:t> Multiple Event Qualifiers</a:t>
            </a:r>
            <a:r>
              <a:rPr lang="en-US" dirty="0">
                <a:effectLst/>
                <a:ea typeface="Times New Roman" panose="02020603050405020304" pitchFamily="18" charset="0"/>
                <a:cs typeface="Arial" panose="020B0604020202020204" pitchFamily="34" charset="0"/>
              </a:rPr>
              <a:t>:  Except as indicated below, participants who qualify in more than one event shall participate in all the events for which they qualify from preliminaries to finals.</a:t>
            </a:r>
            <a:endParaRPr lang="en-US" dirty="0">
              <a:effectLst/>
              <a:ea typeface="Times New Roman" panose="02020603050405020304" pitchFamily="18" charset="0"/>
              <a:cs typeface="Times New Roman" panose="02020603050405020304" pitchFamily="18" charset="0"/>
            </a:endParaRPr>
          </a:p>
          <a:p>
            <a:pPr lvl="1" algn="just">
              <a:spcBef>
                <a:spcPts val="600"/>
              </a:spcBef>
              <a:buFont typeface="+mj-lt"/>
              <a:buAutoNum type="alphaLcParenR"/>
              <a:tabLst>
                <a:tab pos="1143000" algn="l"/>
                <a:tab pos="5596890" algn="r"/>
              </a:tabLst>
            </a:pPr>
            <a:r>
              <a:rPr lang="en-US" dirty="0">
                <a:effectLst/>
                <a:ea typeface="Times New Roman" panose="02020603050405020304" pitchFamily="18" charset="0"/>
                <a:cs typeface="Arial" panose="020B0604020202020204" pitchFamily="34" charset="0"/>
              </a:rPr>
              <a:t> If a District Meet Director notifies the OSAA of a change prior to 4pm on the Monday </a:t>
            </a:r>
            <a:r>
              <a:rPr lang="en-US" b="1" i="1" dirty="0">
                <a:effectLst/>
                <a:ea typeface="Times New Roman" panose="02020603050405020304" pitchFamily="18" charset="0"/>
                <a:cs typeface="Arial" panose="020B0604020202020204" pitchFamily="34" charset="0"/>
              </a:rPr>
              <a:t>(February 12, 2024) </a:t>
            </a:r>
            <a:r>
              <a:rPr lang="en-US" dirty="0">
                <a:effectLst/>
                <a:ea typeface="Times New Roman" panose="02020603050405020304" pitchFamily="18" charset="0"/>
                <a:cs typeface="Arial" panose="020B0604020202020204" pitchFamily="34" charset="0"/>
              </a:rPr>
              <a:t>preceding the state championship, an individual may drop from one or more events in which they are qualified.  The next place winner at the District Meet in the respective event or events is eligible as a substitute if replacing the district champion.  If not, the individual(s) with the next best time will be the replacement(s).</a:t>
            </a:r>
          </a:p>
          <a:p>
            <a:pPr marL="457200" lvl="1" indent="0" algn="just">
              <a:spcBef>
                <a:spcPts val="600"/>
              </a:spcBef>
              <a:buNone/>
              <a:tabLst>
                <a:tab pos="1143000" algn="l"/>
                <a:tab pos="5596890" algn="r"/>
              </a:tabLst>
            </a:pPr>
            <a:endParaRPr lang="en-US" dirty="0">
              <a:effectLst/>
              <a:ea typeface="Times New Roman" panose="02020603050405020304" pitchFamily="18" charset="0"/>
              <a:cs typeface="Times New Roman" panose="02020603050405020304" pitchFamily="18" charset="0"/>
            </a:endParaRPr>
          </a:p>
          <a:p>
            <a:pPr lvl="1" algn="just">
              <a:spcBef>
                <a:spcPts val="600"/>
              </a:spcBef>
              <a:buFont typeface="+mj-lt"/>
              <a:buAutoNum type="alphaLcParenR"/>
              <a:tabLst>
                <a:tab pos="1143000" algn="l"/>
                <a:tab pos="5596890" algn="r"/>
              </a:tabLst>
            </a:pPr>
            <a:r>
              <a:rPr lang="en-US" dirty="0">
                <a:effectLst/>
                <a:ea typeface="Times New Roman" panose="02020603050405020304" pitchFamily="18" charset="0"/>
                <a:cs typeface="Arial" panose="020B0604020202020204" pitchFamily="34" charset="0"/>
              </a:rPr>
              <a:t> If the OSAA has not been notified of a change prior to 4pm on the Monday </a:t>
            </a:r>
            <a:r>
              <a:rPr lang="en-US" b="1" i="1" dirty="0">
                <a:effectLst/>
                <a:ea typeface="Times New Roman" panose="02020603050405020304" pitchFamily="18" charset="0"/>
                <a:cs typeface="Arial" panose="020B0604020202020204" pitchFamily="34" charset="0"/>
              </a:rPr>
              <a:t>(February 12, 2024) </a:t>
            </a:r>
            <a:r>
              <a:rPr lang="en-US" dirty="0">
                <a:effectLst/>
                <a:ea typeface="Times New Roman" panose="02020603050405020304" pitchFamily="18" charset="0"/>
                <a:cs typeface="Arial" panose="020B0604020202020204" pitchFamily="34" charset="0"/>
              </a:rPr>
              <a:t>preceding the state championship, the participant who has qualified in multiple events must compete in all qualified events or they shall be scratched from all events in which the participant has qualified.</a:t>
            </a:r>
            <a:endParaRPr lang="en-US"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b="1" dirty="0"/>
          </a:p>
        </p:txBody>
      </p:sp>
    </p:spTree>
    <p:extLst>
      <p:ext uri="{BB962C8B-B14F-4D97-AF65-F5344CB8AC3E}">
        <p14:creationId xmlns:p14="http://schemas.microsoft.com/office/powerpoint/2010/main" val="916166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F8800BF-91B5-4792-98B9-E1092FD3EC7C}"/>
              </a:ext>
            </a:extLst>
          </p:cNvPr>
          <p:cNvSpPr>
            <a:spLocks noGrp="1"/>
          </p:cNvSpPr>
          <p:nvPr>
            <p:ph type="title"/>
          </p:nvPr>
        </p:nvSpPr>
        <p:spPr>
          <a:xfrm>
            <a:off x="934872" y="982272"/>
            <a:ext cx="3388419" cy="4560970"/>
          </a:xfrm>
        </p:spPr>
        <p:txBody>
          <a:bodyPr>
            <a:normAutofit/>
          </a:bodyPr>
          <a:lstStyle/>
          <a:p>
            <a:r>
              <a:rPr lang="en-US" sz="3400" dirty="0">
                <a:solidFill>
                  <a:srgbClr val="FFFFFF"/>
                </a:solidFill>
              </a:rPr>
              <a:t>Single or Multiple Event Qualifiers Dropping All Events or Substitutions only on Relays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4A734B-9C8E-4B11-9267-0031C4BAAAF8}"/>
              </a:ext>
            </a:extLst>
          </p:cNvPr>
          <p:cNvSpPr>
            <a:spLocks noGrp="1"/>
          </p:cNvSpPr>
          <p:nvPr>
            <p:ph idx="1"/>
          </p:nvPr>
        </p:nvSpPr>
        <p:spPr>
          <a:xfrm>
            <a:off x="5221862" y="1719618"/>
            <a:ext cx="5948831" cy="4334629"/>
          </a:xfrm>
        </p:spPr>
        <p:txBody>
          <a:bodyPr anchor="ctr">
            <a:normAutofit/>
          </a:bodyPr>
          <a:lstStyle/>
          <a:p>
            <a:pPr marL="0" indent="0">
              <a:spcBef>
                <a:spcPts val="600"/>
              </a:spcBef>
              <a:buSzPts val="1000"/>
              <a:buNone/>
              <a:tabLst>
                <a:tab pos="685800" algn="l"/>
                <a:tab pos="914400" algn="l"/>
                <a:tab pos="5596890" algn="r"/>
              </a:tabLst>
            </a:pPr>
            <a:r>
              <a:rPr lang="en-US" sz="1900" b="1" dirty="0">
                <a:solidFill>
                  <a:srgbClr val="FEFFFF"/>
                </a:solidFill>
                <a:effectLst/>
                <a:ea typeface="Times New Roman" panose="02020603050405020304" pitchFamily="18" charset="0"/>
                <a:cs typeface="Arial" panose="020B0604020202020204" pitchFamily="34" charset="0"/>
              </a:rPr>
              <a:t>Single or Multiple Event Qualifiers Dropping All Events or Substitutions only on Relays</a:t>
            </a:r>
            <a:r>
              <a:rPr lang="en-US" sz="1900" dirty="0">
                <a:solidFill>
                  <a:srgbClr val="FEFFFF"/>
                </a:solidFill>
                <a:effectLst/>
                <a:ea typeface="Times New Roman" panose="02020603050405020304" pitchFamily="18" charset="0"/>
                <a:cs typeface="Arial" panose="020B0604020202020204" pitchFamily="34" charset="0"/>
              </a:rPr>
              <a:t>.  This deadline is for a participant dropping out of the state championship and being replaced by another participant or participants.</a:t>
            </a:r>
            <a:endParaRPr lang="en-US" sz="1900" dirty="0">
              <a:solidFill>
                <a:srgbClr val="FEFFFF"/>
              </a:solidFill>
              <a:effectLst/>
              <a:ea typeface="Times New Roman" panose="02020603050405020304" pitchFamily="18" charset="0"/>
              <a:cs typeface="Times New Roman" panose="02020603050405020304" pitchFamily="18" charset="0"/>
            </a:endParaRPr>
          </a:p>
          <a:p>
            <a:pPr lvl="1">
              <a:spcBef>
                <a:spcPts val="600"/>
              </a:spcBef>
              <a:buFont typeface="+mj-lt"/>
              <a:buAutoNum type="arabicParenR"/>
              <a:tabLst>
                <a:tab pos="914400" algn="l"/>
                <a:tab pos="5596890" algn="r"/>
              </a:tabLst>
            </a:pPr>
            <a:r>
              <a:rPr lang="en-US" sz="1900" dirty="0">
                <a:solidFill>
                  <a:srgbClr val="FEFFFF"/>
                </a:solidFill>
                <a:effectLst/>
                <a:ea typeface="Times New Roman" panose="02020603050405020304" pitchFamily="18" charset="0"/>
                <a:cs typeface="Arial" panose="020B0604020202020204" pitchFamily="34" charset="0"/>
              </a:rPr>
              <a:t>If a District Meet Director notifies the OSAA by 4pm two business</a:t>
            </a:r>
            <a:r>
              <a:rPr lang="en-US" sz="1900" b="1" i="1" dirty="0">
                <a:solidFill>
                  <a:srgbClr val="FEFFFF"/>
                </a:solidFill>
                <a:effectLst/>
                <a:ea typeface="Times New Roman" panose="02020603050405020304" pitchFamily="18" charset="0"/>
                <a:cs typeface="Arial" panose="020B0604020202020204" pitchFamily="34" charset="0"/>
              </a:rPr>
              <a:t> </a:t>
            </a:r>
            <a:r>
              <a:rPr lang="en-US" sz="1900" dirty="0">
                <a:solidFill>
                  <a:srgbClr val="FEFFFF"/>
                </a:solidFill>
                <a:effectLst/>
                <a:ea typeface="Times New Roman" panose="02020603050405020304" pitchFamily="18" charset="0"/>
                <a:cs typeface="Arial" panose="020B0604020202020204" pitchFamily="34" charset="0"/>
              </a:rPr>
              <a:t>days prior to the first day of the state championship </a:t>
            </a:r>
            <a:r>
              <a:rPr lang="en-US" sz="1900" b="1" i="1" dirty="0">
                <a:solidFill>
                  <a:srgbClr val="FEFFFF"/>
                </a:solidFill>
                <a:effectLst/>
                <a:ea typeface="Times New Roman" panose="02020603050405020304" pitchFamily="18" charset="0"/>
                <a:cs typeface="Arial" panose="020B0604020202020204" pitchFamily="34" charset="0"/>
              </a:rPr>
              <a:t>(February 14, 2024) </a:t>
            </a:r>
            <a:r>
              <a:rPr lang="en-US" sz="1900" dirty="0">
                <a:solidFill>
                  <a:srgbClr val="FEFFFF"/>
                </a:solidFill>
                <a:effectLst/>
                <a:ea typeface="Times New Roman" panose="02020603050405020304" pitchFamily="18" charset="0"/>
                <a:cs typeface="Times New Roman" panose="02020603050405020304" pitchFamily="18" charset="0"/>
              </a:rPr>
              <a:t> </a:t>
            </a:r>
            <a:r>
              <a:rPr lang="en-US" sz="1900" dirty="0">
                <a:solidFill>
                  <a:srgbClr val="FEFFFF"/>
                </a:solidFill>
                <a:effectLst/>
                <a:ea typeface="Times New Roman" panose="02020603050405020304" pitchFamily="18" charset="0"/>
                <a:cs typeface="Arial" panose="020B0604020202020204" pitchFamily="34" charset="0"/>
              </a:rPr>
              <a:t>that a single event or multiple event qualifier is dropping all events, a substitution or substitutions may be made.  </a:t>
            </a:r>
            <a:endParaRPr lang="en-US" sz="1900" dirty="0">
              <a:solidFill>
                <a:srgbClr val="FEFFFF"/>
              </a:solidFill>
              <a:effectLst/>
              <a:ea typeface="Times New Roman" panose="02020603050405020304" pitchFamily="18" charset="0"/>
              <a:cs typeface="Times New Roman" panose="02020603050405020304" pitchFamily="18" charset="0"/>
            </a:endParaRPr>
          </a:p>
          <a:p>
            <a:pPr lvl="1">
              <a:spcBef>
                <a:spcPts val="600"/>
              </a:spcBef>
              <a:buFont typeface="+mj-lt"/>
              <a:buAutoNum type="arabicParenR"/>
              <a:tabLst>
                <a:tab pos="914400" algn="l"/>
                <a:tab pos="5596890" algn="r"/>
              </a:tabLst>
            </a:pPr>
            <a:r>
              <a:rPr lang="en-US" sz="1900" dirty="0">
                <a:solidFill>
                  <a:srgbClr val="FEFFFF"/>
                </a:solidFill>
                <a:effectLst/>
                <a:ea typeface="Times New Roman" panose="02020603050405020304" pitchFamily="18" charset="0"/>
                <a:cs typeface="Arial" panose="020B0604020202020204" pitchFamily="34" charset="0"/>
              </a:rPr>
              <a:t>The next place winner at the District Meet in the respective event or events is eligible as a substitute if replacing the district champion.  If not, the individual(s) with the next best time will be the replacement(s).</a:t>
            </a:r>
            <a:endParaRPr lang="en-US" sz="1900" dirty="0">
              <a:solidFill>
                <a:srgbClr val="FEFFFF"/>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496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TotalTime>
  <Words>1506</Words>
  <Application>Microsoft Office PowerPoint</Application>
  <PresentationFormat>Widescreen</PresentationFormat>
  <Paragraphs>78</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2024 Swim District Meet Director Webinar</vt:lpstr>
      <vt:lpstr>District Meet Director Responsibilities </vt:lpstr>
      <vt:lpstr>State Championship Entry Form Process</vt:lpstr>
      <vt:lpstr>Number of Entries Allowed Per Individual</vt:lpstr>
      <vt:lpstr>Steps to Remember</vt:lpstr>
      <vt:lpstr>Para-Athlete Reminders</vt:lpstr>
      <vt:lpstr>Pre-State Championship Postings</vt:lpstr>
      <vt:lpstr>Substitutions – Multiple Event Qualifiers</vt:lpstr>
      <vt:lpstr>Single or Multiple Event Qualifiers Dropping All Events or Substitutions only on Relays </vt:lpstr>
      <vt:lpstr>For More Information</vt:lpstr>
      <vt:lpstr>POE: Sportsmanship</vt:lpstr>
      <vt:lpstr>Common Question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OSAA / OnPoint Community Credit Union</dc:title>
  <dc:creator>KT Emerson</dc:creator>
  <cp:lastModifiedBy>KT Emerson</cp:lastModifiedBy>
  <cp:revision>37</cp:revision>
  <dcterms:created xsi:type="dcterms:W3CDTF">2019-11-05T19:32:34Z</dcterms:created>
  <dcterms:modified xsi:type="dcterms:W3CDTF">2024-01-30T21:19:12Z</dcterms:modified>
</cp:coreProperties>
</file>